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7" Type="http://schemas.microsoft.com/office/2020/02/relationships/classificationlabels" Target="docMetadata/LabelInfo.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6" r:id="rId4"/>
  </p:sldMasterIdLst>
  <p:notesMasterIdLst>
    <p:notesMasterId r:id="rId30"/>
  </p:notesMasterIdLst>
  <p:handoutMasterIdLst>
    <p:handoutMasterId r:id="rId31"/>
  </p:handoutMasterIdLst>
  <p:sldIdLst>
    <p:sldId id="639" r:id="rId5"/>
    <p:sldId id="2147479459" r:id="rId6"/>
    <p:sldId id="2147479406" r:id="rId7"/>
    <p:sldId id="2147479449" r:id="rId8"/>
    <p:sldId id="658" r:id="rId9"/>
    <p:sldId id="659" r:id="rId10"/>
    <p:sldId id="2147479476" r:id="rId11"/>
    <p:sldId id="2147479445" r:id="rId12"/>
    <p:sldId id="321" r:id="rId13"/>
    <p:sldId id="2147479480" r:id="rId14"/>
    <p:sldId id="2147479477" r:id="rId15"/>
    <p:sldId id="2147479446" r:id="rId16"/>
    <p:sldId id="2147479481" r:id="rId17"/>
    <p:sldId id="2147479454" r:id="rId18"/>
    <p:sldId id="2147479482" r:id="rId19"/>
    <p:sldId id="2147479455" r:id="rId20"/>
    <p:sldId id="2147479483" r:id="rId21"/>
    <p:sldId id="2147479447" r:id="rId22"/>
    <p:sldId id="2147479463" r:id="rId23"/>
    <p:sldId id="2147479423" r:id="rId24"/>
    <p:sldId id="2147479465" r:id="rId25"/>
    <p:sldId id="2147479466" r:id="rId26"/>
    <p:sldId id="2147479470" r:id="rId27"/>
    <p:sldId id="585" r:id="rId28"/>
    <p:sldId id="568" r:id="rId29"/>
  </p:sldIdLst>
  <p:sldSz cx="12192000" cy="6858000"/>
  <p:notesSz cx="7104063" cy="10234613"/>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EF4FB933-5312-2C73-7EF3-D9F40EC59620}" name="william Trump" initials="wT" userId="S::william.trump@unconventional-wisdom.org::3acc2ba4-fe5b-4dba-adef-378b92d8dec1" providerId="AD"/>
  <p188:author id="{7E771A3D-1781-CE94-9DF5-8E38021C55E5}" name="Patrick Sharpe" initials="PS" userId="S::patrick.sharpe@unconventional-wisdom.org::4f35f200-d75a-4d9a-aea4-ab4ac13a14e8" providerId="AD"/>
  <p188:author id="{8BE4AA73-7CF8-7278-6006-D61EFAC3B536}" name="Deborah Cowhig" initials="DC" userId="S::cowhigd@laya.ie::4c961c71-ef29-4595-bca3-e821bbf2161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0166"/>
    <a:srgbClr val="000000"/>
    <a:srgbClr val="E9E6DF"/>
    <a:srgbClr val="F2F2F2"/>
    <a:srgbClr val="D30159"/>
    <a:srgbClr val="333333"/>
    <a:srgbClr val="D4D4D4"/>
    <a:srgbClr val="2596BE"/>
    <a:srgbClr val="B5014D"/>
    <a:srgbClr val="97014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FA9D32-A576-4E5A-BC62-0323410EAADC}" v="493" dt="2025-11-06T13:22:27.7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994" y="274"/>
      </p:cViewPr>
      <p:guideLst>
        <p:guide orient="horz" pos="33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 Trump" userId="8862ef1220302090" providerId="LiveId" clId="{32EF2A4C-4DD5-4FD8-AFE2-3869C1945225}"/>
    <pc:docChg chg="undo custSel addSld delSld modSld sldOrd">
      <pc:chgData name="Will Trump" userId="8862ef1220302090" providerId="LiveId" clId="{32EF2A4C-4DD5-4FD8-AFE2-3869C1945225}" dt="2025-11-06T13:24:22.972" v="1377" actId="47"/>
      <pc:docMkLst>
        <pc:docMk/>
      </pc:docMkLst>
      <pc:sldChg chg="delSp del mod">
        <pc:chgData name="Will Trump" userId="8862ef1220302090" providerId="LiveId" clId="{32EF2A4C-4DD5-4FD8-AFE2-3869C1945225}" dt="2025-11-06T13:24:13.195" v="1368" actId="47"/>
        <pc:sldMkLst>
          <pc:docMk/>
          <pc:sldMk cId="3585774710" sldId="566"/>
        </pc:sldMkLst>
        <pc:picChg chg="del">
          <ac:chgData name="Will Trump" userId="8862ef1220302090" providerId="LiveId" clId="{32EF2A4C-4DD5-4FD8-AFE2-3869C1945225}" dt="2025-11-06T11:18:32.940" v="1056" actId="478"/>
          <ac:picMkLst>
            <pc:docMk/>
            <pc:sldMk cId="3585774710" sldId="566"/>
            <ac:picMk id="7" creationId="{E431AD0D-9B11-C499-8610-140539714A2C}"/>
          </ac:picMkLst>
        </pc:picChg>
      </pc:sldChg>
      <pc:sldChg chg="delSp mod">
        <pc:chgData name="Will Trump" userId="8862ef1220302090" providerId="LiveId" clId="{32EF2A4C-4DD5-4FD8-AFE2-3869C1945225}" dt="2025-11-06T11:18:24.603" v="1052" actId="478"/>
        <pc:sldMkLst>
          <pc:docMk/>
          <pc:sldMk cId="3900743611" sldId="568"/>
        </pc:sldMkLst>
        <pc:picChg chg="del">
          <ac:chgData name="Will Trump" userId="8862ef1220302090" providerId="LiveId" clId="{32EF2A4C-4DD5-4FD8-AFE2-3869C1945225}" dt="2025-11-06T11:18:24.603" v="1052" actId="478"/>
          <ac:picMkLst>
            <pc:docMk/>
            <pc:sldMk cId="3900743611" sldId="568"/>
            <ac:picMk id="7" creationId="{EC4A6CA6-F963-98CF-5655-9B80851A5B87}"/>
          </ac:picMkLst>
        </pc:picChg>
      </pc:sldChg>
      <pc:sldChg chg="delSp del mod">
        <pc:chgData name="Will Trump" userId="8862ef1220302090" providerId="LiveId" clId="{32EF2A4C-4DD5-4FD8-AFE2-3869C1945225}" dt="2025-11-06T13:24:14.833" v="1370" actId="47"/>
        <pc:sldMkLst>
          <pc:docMk/>
          <pc:sldMk cId="1148860341" sldId="573"/>
        </pc:sldMkLst>
        <pc:picChg chg="del">
          <ac:chgData name="Will Trump" userId="8862ef1220302090" providerId="LiveId" clId="{32EF2A4C-4DD5-4FD8-AFE2-3869C1945225}" dt="2025-11-06T11:18:30.122" v="1054" actId="478"/>
          <ac:picMkLst>
            <pc:docMk/>
            <pc:sldMk cId="1148860341" sldId="573"/>
            <ac:picMk id="19" creationId="{6C05D832-FE3A-FA6E-F701-988B99F7CB4E}"/>
          </ac:picMkLst>
        </pc:picChg>
      </pc:sldChg>
      <pc:sldChg chg="delSp del mod">
        <pc:chgData name="Will Trump" userId="8862ef1220302090" providerId="LiveId" clId="{32EF2A4C-4DD5-4FD8-AFE2-3869C1945225}" dt="2025-11-06T13:24:14.077" v="1369" actId="47"/>
        <pc:sldMkLst>
          <pc:docMk/>
          <pc:sldMk cId="972828089" sldId="575"/>
        </pc:sldMkLst>
        <pc:picChg chg="del">
          <ac:chgData name="Will Trump" userId="8862ef1220302090" providerId="LiveId" clId="{32EF2A4C-4DD5-4FD8-AFE2-3869C1945225}" dt="2025-11-06T11:18:31.584" v="1055" actId="478"/>
          <ac:picMkLst>
            <pc:docMk/>
            <pc:sldMk cId="972828089" sldId="575"/>
            <ac:picMk id="12" creationId="{CB5F40E6-E6F3-4FC0-5634-A65FE94D5E7C}"/>
          </ac:picMkLst>
        </pc:picChg>
      </pc:sldChg>
      <pc:sldChg chg="delSp del mod">
        <pc:chgData name="Will Trump" userId="8862ef1220302090" providerId="LiveId" clId="{32EF2A4C-4DD5-4FD8-AFE2-3869C1945225}" dt="2025-11-06T13:24:12.003" v="1367" actId="47"/>
        <pc:sldMkLst>
          <pc:docMk/>
          <pc:sldMk cId="3522294792" sldId="579"/>
        </pc:sldMkLst>
        <pc:picChg chg="del">
          <ac:chgData name="Will Trump" userId="8862ef1220302090" providerId="LiveId" clId="{32EF2A4C-4DD5-4FD8-AFE2-3869C1945225}" dt="2025-11-06T11:18:34.210" v="1057" actId="478"/>
          <ac:picMkLst>
            <pc:docMk/>
            <pc:sldMk cId="3522294792" sldId="579"/>
            <ac:picMk id="10" creationId="{5DFE3602-6E5B-3090-E81D-B18EDDD81FEA}"/>
          </ac:picMkLst>
        </pc:picChg>
      </pc:sldChg>
      <pc:sldChg chg="delSp del mod">
        <pc:chgData name="Will Trump" userId="8862ef1220302090" providerId="LiveId" clId="{32EF2A4C-4DD5-4FD8-AFE2-3869C1945225}" dt="2025-11-06T13:24:15.637" v="1371" actId="47"/>
        <pc:sldMkLst>
          <pc:docMk/>
          <pc:sldMk cId="209001510" sldId="581"/>
        </pc:sldMkLst>
        <pc:picChg chg="del">
          <ac:chgData name="Will Trump" userId="8862ef1220302090" providerId="LiveId" clId="{32EF2A4C-4DD5-4FD8-AFE2-3869C1945225}" dt="2025-11-06T11:18:28.114" v="1053" actId="478"/>
          <ac:picMkLst>
            <pc:docMk/>
            <pc:sldMk cId="209001510" sldId="581"/>
            <ac:picMk id="3" creationId="{FFC605C7-994E-2CD1-256C-199D411B5E27}"/>
          </ac:picMkLst>
        </pc:picChg>
      </pc:sldChg>
      <pc:sldChg chg="modSp mod">
        <pc:chgData name="Will Trump" userId="8862ef1220302090" providerId="LiveId" clId="{32EF2A4C-4DD5-4FD8-AFE2-3869C1945225}" dt="2025-11-05T20:01:10.680" v="6" actId="20577"/>
        <pc:sldMkLst>
          <pc:docMk/>
          <pc:sldMk cId="1107793115" sldId="639"/>
        </pc:sldMkLst>
        <pc:spChg chg="mod">
          <ac:chgData name="Will Trump" userId="8862ef1220302090" providerId="LiveId" clId="{32EF2A4C-4DD5-4FD8-AFE2-3869C1945225}" dt="2025-11-05T20:01:10.680" v="6" actId="20577"/>
          <ac:spMkLst>
            <pc:docMk/>
            <pc:sldMk cId="1107793115" sldId="639"/>
            <ac:spMk id="4" creationId="{F5822E0F-84F9-A55D-7D0E-FB29EB0E5625}"/>
          </ac:spMkLst>
        </pc:spChg>
        <pc:spChg chg="mod">
          <ac:chgData name="Will Trump" userId="8862ef1220302090" providerId="LiveId" clId="{32EF2A4C-4DD5-4FD8-AFE2-3869C1945225}" dt="2025-11-05T20:01:03.853" v="5" actId="20577"/>
          <ac:spMkLst>
            <pc:docMk/>
            <pc:sldMk cId="1107793115" sldId="639"/>
            <ac:spMk id="5" creationId="{3FCDDC64-960C-B02E-264C-4E501B52BAF5}"/>
          </ac:spMkLst>
        </pc:spChg>
      </pc:sldChg>
      <pc:sldChg chg="del">
        <pc:chgData name="Will Trump" userId="8862ef1220302090" providerId="LiveId" clId="{32EF2A4C-4DD5-4FD8-AFE2-3869C1945225}" dt="2025-11-05T20:01:34.008" v="9" actId="47"/>
        <pc:sldMkLst>
          <pc:docMk/>
          <pc:sldMk cId="3220497904" sldId="655"/>
        </pc:sldMkLst>
      </pc:sldChg>
      <pc:sldChg chg="delSp modSp add mod ord">
        <pc:chgData name="Will Trump" userId="8862ef1220302090" providerId="LiveId" clId="{32EF2A4C-4DD5-4FD8-AFE2-3869C1945225}" dt="2025-11-06T13:16:27.515" v="1230"/>
        <pc:sldMkLst>
          <pc:docMk/>
          <pc:sldMk cId="2160717981" sldId="658"/>
        </pc:sldMkLst>
        <pc:picChg chg="del">
          <ac:chgData name="Will Trump" userId="8862ef1220302090" providerId="LiveId" clId="{32EF2A4C-4DD5-4FD8-AFE2-3869C1945225}" dt="2025-11-06T13:13:58.721" v="1225" actId="478"/>
          <ac:picMkLst>
            <pc:docMk/>
            <pc:sldMk cId="2160717981" sldId="658"/>
            <ac:picMk id="3" creationId="{C7EBC804-B76D-07FA-7784-933B7CCEC037}"/>
          </ac:picMkLst>
        </pc:picChg>
        <pc:picChg chg="mod modCrop">
          <ac:chgData name="Will Trump" userId="8862ef1220302090" providerId="LiveId" clId="{32EF2A4C-4DD5-4FD8-AFE2-3869C1945225}" dt="2025-11-06T13:16:05.174" v="1228" actId="1076"/>
          <ac:picMkLst>
            <pc:docMk/>
            <pc:sldMk cId="2160717981" sldId="658"/>
            <ac:picMk id="18" creationId="{00000000-0000-0000-0000-000000000000}"/>
          </ac:picMkLst>
        </pc:picChg>
      </pc:sldChg>
      <pc:sldChg chg="add ord setBg">
        <pc:chgData name="Will Trump" userId="8862ef1220302090" providerId="LiveId" clId="{32EF2A4C-4DD5-4FD8-AFE2-3869C1945225}" dt="2025-11-06T13:16:27.515" v="1230"/>
        <pc:sldMkLst>
          <pc:docMk/>
          <pc:sldMk cId="3582900018" sldId="659"/>
        </pc:sldMkLst>
      </pc:sldChg>
      <pc:sldChg chg="del">
        <pc:chgData name="Will Trump" userId="8862ef1220302090" providerId="LiveId" clId="{32EF2A4C-4DD5-4FD8-AFE2-3869C1945225}" dt="2025-11-06T13:24:18.668" v="1372" actId="47"/>
        <pc:sldMkLst>
          <pc:docMk/>
          <pc:sldMk cId="1322741859" sldId="663"/>
        </pc:sldMkLst>
      </pc:sldChg>
      <pc:sldChg chg="del">
        <pc:chgData name="Will Trump" userId="8862ef1220302090" providerId="LiveId" clId="{32EF2A4C-4DD5-4FD8-AFE2-3869C1945225}" dt="2025-11-05T22:08:38.796" v="456" actId="47"/>
        <pc:sldMkLst>
          <pc:docMk/>
          <pc:sldMk cId="1294966468" sldId="665"/>
        </pc:sldMkLst>
      </pc:sldChg>
      <pc:sldChg chg="modSp mod">
        <pc:chgData name="Will Trump" userId="8862ef1220302090" providerId="LiveId" clId="{32EF2A4C-4DD5-4FD8-AFE2-3869C1945225}" dt="2025-11-05T22:22:44.978" v="458" actId="20577"/>
        <pc:sldMkLst>
          <pc:docMk/>
          <pc:sldMk cId="659305868" sldId="2147479406"/>
        </pc:sldMkLst>
        <pc:spChg chg="mod">
          <ac:chgData name="Will Trump" userId="8862ef1220302090" providerId="LiveId" clId="{32EF2A4C-4DD5-4FD8-AFE2-3869C1945225}" dt="2025-11-05T22:22:44.978" v="458" actId="20577"/>
          <ac:spMkLst>
            <pc:docMk/>
            <pc:sldMk cId="659305868" sldId="2147479406"/>
            <ac:spMk id="2" creationId="{06565568-9022-9178-3F92-38E1D12F953C}"/>
          </ac:spMkLst>
        </pc:spChg>
      </pc:sldChg>
      <pc:sldChg chg="add del">
        <pc:chgData name="Will Trump" userId="8862ef1220302090" providerId="LiveId" clId="{32EF2A4C-4DD5-4FD8-AFE2-3869C1945225}" dt="2025-11-06T13:24:20.287" v="1374" actId="47"/>
        <pc:sldMkLst>
          <pc:docMk/>
          <pc:sldMk cId="1247301118" sldId="2147479433"/>
        </pc:sldMkLst>
      </pc:sldChg>
      <pc:sldChg chg="del">
        <pc:chgData name="Will Trump" userId="8862ef1220302090" providerId="LiveId" clId="{32EF2A4C-4DD5-4FD8-AFE2-3869C1945225}" dt="2025-11-05T20:01:21.093" v="7" actId="2696"/>
        <pc:sldMkLst>
          <pc:docMk/>
          <pc:sldMk cId="3858131821" sldId="2147479433"/>
        </pc:sldMkLst>
      </pc:sldChg>
      <pc:sldChg chg="modSp mod">
        <pc:chgData name="Will Trump" userId="8862ef1220302090" providerId="LiveId" clId="{32EF2A4C-4DD5-4FD8-AFE2-3869C1945225}" dt="2025-11-05T20:14:23.328" v="259" actId="20577"/>
        <pc:sldMkLst>
          <pc:docMk/>
          <pc:sldMk cId="335776093" sldId="2147479446"/>
        </pc:sldMkLst>
        <pc:spChg chg="mod">
          <ac:chgData name="Will Trump" userId="8862ef1220302090" providerId="LiveId" clId="{32EF2A4C-4DD5-4FD8-AFE2-3869C1945225}" dt="2025-11-05T20:05:26.431" v="48" actId="20577"/>
          <ac:spMkLst>
            <pc:docMk/>
            <pc:sldMk cId="335776093" sldId="2147479446"/>
            <ac:spMk id="2" creationId="{C4F3F8E3-FBE9-466C-3130-D67C6DD25B87}"/>
          </ac:spMkLst>
        </pc:spChg>
        <pc:spChg chg="mod">
          <ac:chgData name="Will Trump" userId="8862ef1220302090" providerId="LiveId" clId="{32EF2A4C-4DD5-4FD8-AFE2-3869C1945225}" dt="2025-11-05T20:13:58.021" v="219" actId="1076"/>
          <ac:spMkLst>
            <pc:docMk/>
            <pc:sldMk cId="335776093" sldId="2147479446"/>
            <ac:spMk id="3" creationId="{2CBE461F-888A-93B9-48D0-DC46E5DC62BF}"/>
          </ac:spMkLst>
        </pc:spChg>
        <pc:spChg chg="mod">
          <ac:chgData name="Will Trump" userId="8862ef1220302090" providerId="LiveId" clId="{32EF2A4C-4DD5-4FD8-AFE2-3869C1945225}" dt="2025-11-05T20:14:23.328" v="259" actId="20577"/>
          <ac:spMkLst>
            <pc:docMk/>
            <pc:sldMk cId="335776093" sldId="2147479446"/>
            <ac:spMk id="5" creationId="{373E4064-0D2E-8DC5-995F-02177E234125}"/>
          </ac:spMkLst>
        </pc:spChg>
        <pc:spChg chg="mod">
          <ac:chgData name="Will Trump" userId="8862ef1220302090" providerId="LiveId" clId="{32EF2A4C-4DD5-4FD8-AFE2-3869C1945225}" dt="2025-11-05T20:13:41.063" v="213" actId="20577"/>
          <ac:spMkLst>
            <pc:docMk/>
            <pc:sldMk cId="335776093" sldId="2147479446"/>
            <ac:spMk id="20" creationId="{58F6D69B-FF4B-63BB-DC57-9BD0D0D90B9A}"/>
          </ac:spMkLst>
        </pc:spChg>
        <pc:spChg chg="mod">
          <ac:chgData name="Will Trump" userId="8862ef1220302090" providerId="LiveId" clId="{32EF2A4C-4DD5-4FD8-AFE2-3869C1945225}" dt="2025-11-05T20:13:46.386" v="214" actId="14100"/>
          <ac:spMkLst>
            <pc:docMk/>
            <pc:sldMk cId="335776093" sldId="2147479446"/>
            <ac:spMk id="30" creationId="{F574FC18-00F9-A76C-FEC4-007C2B5C5AC7}"/>
          </ac:spMkLst>
        </pc:spChg>
        <pc:picChg chg="mod">
          <ac:chgData name="Will Trump" userId="8862ef1220302090" providerId="LiveId" clId="{32EF2A4C-4DD5-4FD8-AFE2-3869C1945225}" dt="2025-11-05T20:06:31.049" v="115" actId="1035"/>
          <ac:picMkLst>
            <pc:docMk/>
            <pc:sldMk cId="335776093" sldId="2147479446"/>
            <ac:picMk id="10" creationId="{DF321AFA-5131-FFEF-033E-DF12EB5CED28}"/>
          </ac:picMkLst>
        </pc:picChg>
      </pc:sldChg>
      <pc:sldChg chg="modSp mod">
        <pc:chgData name="Will Trump" userId="8862ef1220302090" providerId="LiveId" clId="{32EF2A4C-4DD5-4FD8-AFE2-3869C1945225}" dt="2025-11-05T22:23:06.601" v="464" actId="20577"/>
        <pc:sldMkLst>
          <pc:docMk/>
          <pc:sldMk cId="1359234846" sldId="2147479449"/>
        </pc:sldMkLst>
        <pc:spChg chg="mod">
          <ac:chgData name="Will Trump" userId="8862ef1220302090" providerId="LiveId" clId="{32EF2A4C-4DD5-4FD8-AFE2-3869C1945225}" dt="2025-11-05T22:22:58.819" v="460" actId="20577"/>
          <ac:spMkLst>
            <pc:docMk/>
            <pc:sldMk cId="1359234846" sldId="2147479449"/>
            <ac:spMk id="3" creationId="{00BBFBDA-BDCE-4777-CB78-B0931E2CFFFD}"/>
          </ac:spMkLst>
        </pc:spChg>
        <pc:spChg chg="mod">
          <ac:chgData name="Will Trump" userId="8862ef1220302090" providerId="LiveId" clId="{32EF2A4C-4DD5-4FD8-AFE2-3869C1945225}" dt="2025-11-05T22:23:06.601" v="464" actId="20577"/>
          <ac:spMkLst>
            <pc:docMk/>
            <pc:sldMk cId="1359234846" sldId="2147479449"/>
            <ac:spMk id="4" creationId="{B7F51403-6AF7-B184-1F8B-356B7D7AA884}"/>
          </ac:spMkLst>
        </pc:spChg>
      </pc:sldChg>
      <pc:sldChg chg="del">
        <pc:chgData name="Will Trump" userId="8862ef1220302090" providerId="LiveId" clId="{32EF2A4C-4DD5-4FD8-AFE2-3869C1945225}" dt="2025-11-06T13:24:21.821" v="1376" actId="47"/>
        <pc:sldMkLst>
          <pc:docMk/>
          <pc:sldMk cId="2052542012" sldId="2147479450"/>
        </pc:sldMkLst>
      </pc:sldChg>
      <pc:sldChg chg="modSp mod">
        <pc:chgData name="Will Trump" userId="8862ef1220302090" providerId="LiveId" clId="{32EF2A4C-4DD5-4FD8-AFE2-3869C1945225}" dt="2025-11-06T11:17:51.614" v="1051" actId="20577"/>
        <pc:sldMkLst>
          <pc:docMk/>
          <pc:sldMk cId="2839311788" sldId="2147479455"/>
        </pc:sldMkLst>
        <pc:spChg chg="mod">
          <ac:chgData name="Will Trump" userId="8862ef1220302090" providerId="LiveId" clId="{32EF2A4C-4DD5-4FD8-AFE2-3869C1945225}" dt="2025-11-06T11:17:51.614" v="1051" actId="20577"/>
          <ac:spMkLst>
            <pc:docMk/>
            <pc:sldMk cId="2839311788" sldId="2147479455"/>
            <ac:spMk id="5" creationId="{D7AD15BF-1A1A-53B7-06C3-A4D4BEE52968}"/>
          </ac:spMkLst>
        </pc:spChg>
        <pc:spChg chg="mod">
          <ac:chgData name="Will Trump" userId="8862ef1220302090" providerId="LiveId" clId="{32EF2A4C-4DD5-4FD8-AFE2-3869C1945225}" dt="2025-11-05T20:14:46.888" v="260"/>
          <ac:spMkLst>
            <pc:docMk/>
            <pc:sldMk cId="2839311788" sldId="2147479455"/>
            <ac:spMk id="10" creationId="{DE23B9B2-2A28-EBAD-6A23-E0389E1491E6}"/>
          </ac:spMkLst>
        </pc:spChg>
      </pc:sldChg>
      <pc:sldChg chg="modSp mod">
        <pc:chgData name="Will Trump" userId="8862ef1220302090" providerId="LiveId" clId="{32EF2A4C-4DD5-4FD8-AFE2-3869C1945225}" dt="2025-11-06T13:08:11.687" v="1220" actId="1035"/>
        <pc:sldMkLst>
          <pc:docMk/>
          <pc:sldMk cId="121897252" sldId="2147479459"/>
        </pc:sldMkLst>
        <pc:spChg chg="mod">
          <ac:chgData name="Will Trump" userId="8862ef1220302090" providerId="LiveId" clId="{32EF2A4C-4DD5-4FD8-AFE2-3869C1945225}" dt="2025-11-06T13:08:11.687" v="1220" actId="1035"/>
          <ac:spMkLst>
            <pc:docMk/>
            <pc:sldMk cId="121897252" sldId="2147479459"/>
            <ac:spMk id="4" creationId="{D67BC28C-A7FC-17B6-CFE6-FEC2FD19EAE4}"/>
          </ac:spMkLst>
        </pc:spChg>
        <pc:spChg chg="mod">
          <ac:chgData name="Will Trump" userId="8862ef1220302090" providerId="LiveId" clId="{32EF2A4C-4DD5-4FD8-AFE2-3869C1945225}" dt="2025-11-06T13:08:11.687" v="1220" actId="1035"/>
          <ac:spMkLst>
            <pc:docMk/>
            <pc:sldMk cId="121897252" sldId="2147479459"/>
            <ac:spMk id="5" creationId="{B5A8A6DC-864F-9371-453C-68279E1EF43A}"/>
          </ac:spMkLst>
        </pc:spChg>
      </pc:sldChg>
      <pc:sldChg chg="del">
        <pc:chgData name="Will Trump" userId="8862ef1220302090" providerId="LiveId" clId="{32EF2A4C-4DD5-4FD8-AFE2-3869C1945225}" dt="2025-11-06T13:24:22.972" v="1377" actId="47"/>
        <pc:sldMkLst>
          <pc:docMk/>
          <pc:sldMk cId="3951706800" sldId="2147479462"/>
        </pc:sldMkLst>
      </pc:sldChg>
      <pc:sldChg chg="modAnim">
        <pc:chgData name="Will Trump" userId="8862ef1220302090" providerId="LiveId" clId="{32EF2A4C-4DD5-4FD8-AFE2-3869C1945225}" dt="2025-11-06T13:20:57.179" v="1260"/>
        <pc:sldMkLst>
          <pc:docMk/>
          <pc:sldMk cId="2963487168" sldId="2147479463"/>
        </pc:sldMkLst>
      </pc:sldChg>
      <pc:sldChg chg="del">
        <pc:chgData name="Will Trump" userId="8862ef1220302090" providerId="LiveId" clId="{32EF2A4C-4DD5-4FD8-AFE2-3869C1945225}" dt="2025-11-05T20:16:31.282" v="368" actId="47"/>
        <pc:sldMkLst>
          <pc:docMk/>
          <pc:sldMk cId="1656142975" sldId="2147479467"/>
        </pc:sldMkLst>
      </pc:sldChg>
      <pc:sldChg chg="del">
        <pc:chgData name="Will Trump" userId="8862ef1220302090" providerId="LiveId" clId="{32EF2A4C-4DD5-4FD8-AFE2-3869C1945225}" dt="2025-11-05T20:16:32.199" v="369" actId="47"/>
        <pc:sldMkLst>
          <pc:docMk/>
          <pc:sldMk cId="1730919366" sldId="2147479468"/>
        </pc:sldMkLst>
      </pc:sldChg>
      <pc:sldChg chg="addSp delSp modSp mod modNotesTx">
        <pc:chgData name="Will Trump" userId="8862ef1220302090" providerId="LiveId" clId="{32EF2A4C-4DD5-4FD8-AFE2-3869C1945225}" dt="2025-11-06T13:18:35.218" v="1247" actId="1076"/>
        <pc:sldMkLst>
          <pc:docMk/>
          <pc:sldMk cId="3324680240" sldId="2147479476"/>
        </pc:sldMkLst>
        <pc:spChg chg="add del">
          <ac:chgData name="Will Trump" userId="8862ef1220302090" providerId="LiveId" clId="{32EF2A4C-4DD5-4FD8-AFE2-3869C1945225}" dt="2025-11-06T13:13:40.938" v="1223" actId="22"/>
          <ac:spMkLst>
            <pc:docMk/>
            <pc:sldMk cId="3324680240" sldId="2147479476"/>
            <ac:spMk id="4" creationId="{86175994-4EE5-F180-63AE-759E216D1B95}"/>
          </ac:spMkLst>
        </pc:spChg>
        <pc:spChg chg="add mod">
          <ac:chgData name="Will Trump" userId="8862ef1220302090" providerId="LiveId" clId="{32EF2A4C-4DD5-4FD8-AFE2-3869C1945225}" dt="2025-11-06T13:18:25.097" v="1243" actId="1076"/>
          <ac:spMkLst>
            <pc:docMk/>
            <pc:sldMk cId="3324680240" sldId="2147479476"/>
            <ac:spMk id="7" creationId="{CA18F171-0DF1-E7C4-0E10-201EBBF60F81}"/>
          </ac:spMkLst>
        </pc:spChg>
        <pc:spChg chg="add mod">
          <ac:chgData name="Will Trump" userId="8862ef1220302090" providerId="LiveId" clId="{32EF2A4C-4DD5-4FD8-AFE2-3869C1945225}" dt="2025-11-06T13:18:31.043" v="1245" actId="1076"/>
          <ac:spMkLst>
            <pc:docMk/>
            <pc:sldMk cId="3324680240" sldId="2147479476"/>
            <ac:spMk id="8" creationId="{899404EB-FE4E-8CBB-2B52-85F8A2B6192C}"/>
          </ac:spMkLst>
        </pc:spChg>
        <pc:spChg chg="add mod">
          <ac:chgData name="Will Trump" userId="8862ef1220302090" providerId="LiveId" clId="{32EF2A4C-4DD5-4FD8-AFE2-3869C1945225}" dt="2025-11-06T13:18:35.218" v="1247" actId="1076"/>
          <ac:spMkLst>
            <pc:docMk/>
            <pc:sldMk cId="3324680240" sldId="2147479476"/>
            <ac:spMk id="12" creationId="{BA7B9800-79D6-527D-85C0-39C2671AD0E7}"/>
          </ac:spMkLst>
        </pc:spChg>
        <pc:spChg chg="mod">
          <ac:chgData name="Will Trump" userId="8862ef1220302090" providerId="LiveId" clId="{32EF2A4C-4DD5-4FD8-AFE2-3869C1945225}" dt="2025-11-06T11:11:26.922" v="488" actId="20577"/>
          <ac:spMkLst>
            <pc:docMk/>
            <pc:sldMk cId="3324680240" sldId="2147479476"/>
            <ac:spMk id="16" creationId="{ADFE006F-3B99-E4CE-32B3-4BF3EC0F22EE}"/>
          </ac:spMkLst>
        </pc:spChg>
        <pc:spChg chg="mod">
          <ac:chgData name="Will Trump" userId="8862ef1220302090" providerId="LiveId" clId="{32EF2A4C-4DD5-4FD8-AFE2-3869C1945225}" dt="2025-11-06T11:15:09.126" v="889" actId="20577"/>
          <ac:spMkLst>
            <pc:docMk/>
            <pc:sldMk cId="3324680240" sldId="2147479476"/>
            <ac:spMk id="17" creationId="{960E2CB1-79A6-A7A8-A0A9-D03321902DC6}"/>
          </ac:spMkLst>
        </pc:spChg>
        <pc:spChg chg="mod">
          <ac:chgData name="Will Trump" userId="8862ef1220302090" providerId="LiveId" clId="{32EF2A4C-4DD5-4FD8-AFE2-3869C1945225}" dt="2025-11-06T11:14:44.458" v="758" actId="20577"/>
          <ac:spMkLst>
            <pc:docMk/>
            <pc:sldMk cId="3324680240" sldId="2147479476"/>
            <ac:spMk id="20" creationId="{A5904C77-F67B-F6C6-3994-0000FD9A7563}"/>
          </ac:spMkLst>
        </pc:spChg>
        <pc:spChg chg="mod">
          <ac:chgData name="Will Trump" userId="8862ef1220302090" providerId="LiveId" clId="{32EF2A4C-4DD5-4FD8-AFE2-3869C1945225}" dt="2025-11-06T11:13:08.200" v="557" actId="6549"/>
          <ac:spMkLst>
            <pc:docMk/>
            <pc:sldMk cId="3324680240" sldId="2147479476"/>
            <ac:spMk id="23" creationId="{D5A0FE9A-7A56-9890-1D30-62489CA79BA9}"/>
          </ac:spMkLst>
        </pc:spChg>
        <pc:spChg chg="mod">
          <ac:chgData name="Will Trump" userId="8862ef1220302090" providerId="LiveId" clId="{32EF2A4C-4DD5-4FD8-AFE2-3869C1945225}" dt="2025-11-06T11:15:23.773" v="942" actId="20577"/>
          <ac:spMkLst>
            <pc:docMk/>
            <pc:sldMk cId="3324680240" sldId="2147479476"/>
            <ac:spMk id="27" creationId="{2D17AEE0-0634-AFC2-5CEE-436309968088}"/>
          </ac:spMkLst>
        </pc:spChg>
      </pc:sldChg>
      <pc:sldChg chg="addSp modSp mod ord">
        <pc:chgData name="Will Trump" userId="8862ef1220302090" providerId="LiveId" clId="{32EF2A4C-4DD5-4FD8-AFE2-3869C1945225}" dt="2025-11-06T13:19:55.490" v="1259" actId="1035"/>
        <pc:sldMkLst>
          <pc:docMk/>
          <pc:sldMk cId="343352501" sldId="2147479477"/>
        </pc:sldMkLst>
        <pc:spChg chg="add mod">
          <ac:chgData name="Will Trump" userId="8862ef1220302090" providerId="LiveId" clId="{32EF2A4C-4DD5-4FD8-AFE2-3869C1945225}" dt="2025-11-06T13:19:55.490" v="1259" actId="1035"/>
          <ac:spMkLst>
            <pc:docMk/>
            <pc:sldMk cId="343352501" sldId="2147479477"/>
            <ac:spMk id="3" creationId="{29515064-DCD8-480F-31C4-41F058D52122}"/>
          </ac:spMkLst>
        </pc:spChg>
        <pc:spChg chg="add mod">
          <ac:chgData name="Will Trump" userId="8862ef1220302090" providerId="LiveId" clId="{32EF2A4C-4DD5-4FD8-AFE2-3869C1945225}" dt="2025-11-06T13:19:55.490" v="1259" actId="1035"/>
          <ac:spMkLst>
            <pc:docMk/>
            <pc:sldMk cId="343352501" sldId="2147479477"/>
            <ac:spMk id="4" creationId="{EB96B492-FE4F-63F4-90CB-FB1747FEF54D}"/>
          </ac:spMkLst>
        </pc:spChg>
        <pc:spChg chg="add mod">
          <ac:chgData name="Will Trump" userId="8862ef1220302090" providerId="LiveId" clId="{32EF2A4C-4DD5-4FD8-AFE2-3869C1945225}" dt="2025-11-06T13:19:55.490" v="1259" actId="1035"/>
          <ac:spMkLst>
            <pc:docMk/>
            <pc:sldMk cId="343352501" sldId="2147479477"/>
            <ac:spMk id="5" creationId="{C9BC01E9-2897-2F02-6AC5-9201F764F542}"/>
          </ac:spMkLst>
        </pc:spChg>
      </pc:sldChg>
      <pc:sldChg chg="add del">
        <pc:chgData name="Will Trump" userId="8862ef1220302090" providerId="LiveId" clId="{32EF2A4C-4DD5-4FD8-AFE2-3869C1945225}" dt="2025-11-06T13:24:19.099" v="1373" actId="47"/>
        <pc:sldMkLst>
          <pc:docMk/>
          <pc:sldMk cId="1595926872" sldId="2147479478"/>
        </pc:sldMkLst>
      </pc:sldChg>
      <pc:sldChg chg="del">
        <pc:chgData name="Will Trump" userId="8862ef1220302090" providerId="LiveId" clId="{32EF2A4C-4DD5-4FD8-AFE2-3869C1945225}" dt="2025-11-05T20:01:21.093" v="7" actId="2696"/>
        <pc:sldMkLst>
          <pc:docMk/>
          <pc:sldMk cId="3555295026" sldId="2147479478"/>
        </pc:sldMkLst>
      </pc:sldChg>
      <pc:sldChg chg="del">
        <pc:chgData name="Will Trump" userId="8862ef1220302090" providerId="LiveId" clId="{32EF2A4C-4DD5-4FD8-AFE2-3869C1945225}" dt="2025-11-05T20:01:21.093" v="7" actId="2696"/>
        <pc:sldMkLst>
          <pc:docMk/>
          <pc:sldMk cId="2080331116" sldId="2147479479"/>
        </pc:sldMkLst>
      </pc:sldChg>
      <pc:sldChg chg="add del">
        <pc:chgData name="Will Trump" userId="8862ef1220302090" providerId="LiveId" clId="{32EF2A4C-4DD5-4FD8-AFE2-3869C1945225}" dt="2025-11-06T13:24:21.069" v="1375" actId="47"/>
        <pc:sldMkLst>
          <pc:docMk/>
          <pc:sldMk cId="2316475603" sldId="2147479479"/>
        </pc:sldMkLst>
      </pc:sldChg>
      <pc:sldChg chg="add">
        <pc:chgData name="Will Trump" userId="8862ef1220302090" providerId="LiveId" clId="{32EF2A4C-4DD5-4FD8-AFE2-3869C1945225}" dt="2025-11-05T20:05:13.502" v="35"/>
        <pc:sldMkLst>
          <pc:docMk/>
          <pc:sldMk cId="201578282" sldId="2147479480"/>
        </pc:sldMkLst>
      </pc:sldChg>
      <pc:sldChg chg="add del">
        <pc:chgData name="Will Trump" userId="8862ef1220302090" providerId="LiveId" clId="{32EF2A4C-4DD5-4FD8-AFE2-3869C1945225}" dt="2025-11-05T20:05:03.429" v="34"/>
        <pc:sldMkLst>
          <pc:docMk/>
          <pc:sldMk cId="2453632135" sldId="2147479480"/>
        </pc:sldMkLst>
      </pc:sldChg>
      <pc:sldChg chg="add del">
        <pc:chgData name="Will Trump" userId="8862ef1220302090" providerId="LiveId" clId="{32EF2A4C-4DD5-4FD8-AFE2-3869C1945225}" dt="2025-11-05T20:05:03.429" v="34"/>
        <pc:sldMkLst>
          <pc:docMk/>
          <pc:sldMk cId="1355052031" sldId="2147479481"/>
        </pc:sldMkLst>
      </pc:sldChg>
      <pc:sldChg chg="addSp delSp modSp add mod ord">
        <pc:chgData name="Will Trump" userId="8862ef1220302090" providerId="LiveId" clId="{32EF2A4C-4DD5-4FD8-AFE2-3869C1945225}" dt="2025-11-05T20:13:04.664" v="154"/>
        <pc:sldMkLst>
          <pc:docMk/>
          <pc:sldMk cId="3941722041" sldId="2147479481"/>
        </pc:sldMkLst>
        <pc:spChg chg="mod">
          <ac:chgData name="Will Trump" userId="8862ef1220302090" providerId="LiveId" clId="{32EF2A4C-4DD5-4FD8-AFE2-3869C1945225}" dt="2025-11-05T20:12:49.463" v="151" actId="1035"/>
          <ac:spMkLst>
            <pc:docMk/>
            <pc:sldMk cId="3941722041" sldId="2147479481"/>
            <ac:spMk id="3" creationId="{94E2BBD2-A505-58A2-1251-285D7C9BD51A}"/>
          </ac:spMkLst>
        </pc:spChg>
        <pc:spChg chg="del">
          <ac:chgData name="Will Trump" userId="8862ef1220302090" providerId="LiveId" clId="{32EF2A4C-4DD5-4FD8-AFE2-3869C1945225}" dt="2025-11-05T20:12:38.736" v="117" actId="478"/>
          <ac:spMkLst>
            <pc:docMk/>
            <pc:sldMk cId="3941722041" sldId="2147479481"/>
            <ac:spMk id="6" creationId="{DF1F2A10-8CED-C879-2E26-E20E983FD821}"/>
          </ac:spMkLst>
        </pc:spChg>
        <pc:spChg chg="del">
          <ac:chgData name="Will Trump" userId="8862ef1220302090" providerId="LiveId" clId="{32EF2A4C-4DD5-4FD8-AFE2-3869C1945225}" dt="2025-11-05T20:12:38.736" v="117" actId="478"/>
          <ac:spMkLst>
            <pc:docMk/>
            <pc:sldMk cId="3941722041" sldId="2147479481"/>
            <ac:spMk id="7" creationId="{2E052503-074B-4B29-6EAF-B1D55AF8A7B6}"/>
          </ac:spMkLst>
        </pc:spChg>
        <pc:spChg chg="del">
          <ac:chgData name="Will Trump" userId="8862ef1220302090" providerId="LiveId" clId="{32EF2A4C-4DD5-4FD8-AFE2-3869C1945225}" dt="2025-11-05T20:12:38.736" v="117" actId="478"/>
          <ac:spMkLst>
            <pc:docMk/>
            <pc:sldMk cId="3941722041" sldId="2147479481"/>
            <ac:spMk id="8" creationId="{2CC06B80-0B5B-739F-7DEB-60C38F0A6094}"/>
          </ac:spMkLst>
        </pc:spChg>
        <pc:spChg chg="mod">
          <ac:chgData name="Will Trump" userId="8862ef1220302090" providerId="LiveId" clId="{32EF2A4C-4DD5-4FD8-AFE2-3869C1945225}" dt="2025-11-05T20:12:49.463" v="151" actId="1035"/>
          <ac:spMkLst>
            <pc:docMk/>
            <pc:sldMk cId="3941722041" sldId="2147479481"/>
            <ac:spMk id="10" creationId="{32D3C0DB-DB7E-02E1-D106-00AC27A0C2F4}"/>
          </ac:spMkLst>
        </pc:spChg>
        <pc:spChg chg="del">
          <ac:chgData name="Will Trump" userId="8862ef1220302090" providerId="LiveId" clId="{32EF2A4C-4DD5-4FD8-AFE2-3869C1945225}" dt="2025-11-05T20:12:38.736" v="117" actId="478"/>
          <ac:spMkLst>
            <pc:docMk/>
            <pc:sldMk cId="3941722041" sldId="2147479481"/>
            <ac:spMk id="12" creationId="{BC2E9E4B-0B9D-C238-EA5C-5C1955449FF2}"/>
          </ac:spMkLst>
        </pc:spChg>
        <pc:spChg chg="del">
          <ac:chgData name="Will Trump" userId="8862ef1220302090" providerId="LiveId" clId="{32EF2A4C-4DD5-4FD8-AFE2-3869C1945225}" dt="2025-11-05T20:12:38.736" v="117" actId="478"/>
          <ac:spMkLst>
            <pc:docMk/>
            <pc:sldMk cId="3941722041" sldId="2147479481"/>
            <ac:spMk id="13" creationId="{7218823B-944A-026E-33D2-F03024685889}"/>
          </ac:spMkLst>
        </pc:spChg>
        <pc:spChg chg="del">
          <ac:chgData name="Will Trump" userId="8862ef1220302090" providerId="LiveId" clId="{32EF2A4C-4DD5-4FD8-AFE2-3869C1945225}" dt="2025-11-05T20:12:38.736" v="117" actId="478"/>
          <ac:spMkLst>
            <pc:docMk/>
            <pc:sldMk cId="3941722041" sldId="2147479481"/>
            <ac:spMk id="14" creationId="{ED4215A2-3889-1562-2600-50D5EC36E915}"/>
          </ac:spMkLst>
        </pc:spChg>
        <pc:spChg chg="del">
          <ac:chgData name="Will Trump" userId="8862ef1220302090" providerId="LiveId" clId="{32EF2A4C-4DD5-4FD8-AFE2-3869C1945225}" dt="2025-11-05T20:12:38.736" v="117" actId="478"/>
          <ac:spMkLst>
            <pc:docMk/>
            <pc:sldMk cId="3941722041" sldId="2147479481"/>
            <ac:spMk id="16" creationId="{D464C68C-C5C4-67EB-33EF-B870B37EB9E9}"/>
          </ac:spMkLst>
        </pc:spChg>
        <pc:spChg chg="del">
          <ac:chgData name="Will Trump" userId="8862ef1220302090" providerId="LiveId" clId="{32EF2A4C-4DD5-4FD8-AFE2-3869C1945225}" dt="2025-11-05T20:12:38.736" v="117" actId="478"/>
          <ac:spMkLst>
            <pc:docMk/>
            <pc:sldMk cId="3941722041" sldId="2147479481"/>
            <ac:spMk id="17" creationId="{CC3E676F-9317-4E83-A9DB-CCEFA28655F8}"/>
          </ac:spMkLst>
        </pc:spChg>
        <pc:spChg chg="del">
          <ac:chgData name="Will Trump" userId="8862ef1220302090" providerId="LiveId" clId="{32EF2A4C-4DD5-4FD8-AFE2-3869C1945225}" dt="2025-11-05T20:12:38.736" v="117" actId="478"/>
          <ac:spMkLst>
            <pc:docMk/>
            <pc:sldMk cId="3941722041" sldId="2147479481"/>
            <ac:spMk id="20" creationId="{8864723D-8A7F-E321-D03D-B68040018976}"/>
          </ac:spMkLst>
        </pc:spChg>
        <pc:picChg chg="add mod">
          <ac:chgData name="Will Trump" userId="8862ef1220302090" providerId="LiveId" clId="{32EF2A4C-4DD5-4FD8-AFE2-3869C1945225}" dt="2025-11-05T20:12:54.701" v="152" actId="1076"/>
          <ac:picMkLst>
            <pc:docMk/>
            <pc:sldMk cId="3941722041" sldId="2147479481"/>
            <ac:picMk id="4" creationId="{5EC4EF73-CEA6-9156-4E4D-43E94179ADCE}"/>
          </ac:picMkLst>
        </pc:picChg>
        <pc:picChg chg="mod">
          <ac:chgData name="Will Trump" userId="8862ef1220302090" providerId="LiveId" clId="{32EF2A4C-4DD5-4FD8-AFE2-3869C1945225}" dt="2025-11-05T20:12:49.463" v="151" actId="1035"/>
          <ac:picMkLst>
            <pc:docMk/>
            <pc:sldMk cId="3941722041" sldId="2147479481"/>
            <ac:picMk id="15" creationId="{25DD26AA-7142-1A17-C2B1-7573F40A15F5}"/>
          </ac:picMkLst>
        </pc:picChg>
      </pc:sldChg>
      <pc:sldChg chg="add del">
        <pc:chgData name="Will Trump" userId="8862ef1220302090" providerId="LiveId" clId="{32EF2A4C-4DD5-4FD8-AFE2-3869C1945225}" dt="2025-11-05T20:05:03.429" v="34"/>
        <pc:sldMkLst>
          <pc:docMk/>
          <pc:sldMk cId="257587295" sldId="2147479482"/>
        </pc:sldMkLst>
      </pc:sldChg>
      <pc:sldChg chg="modSp add mod ord">
        <pc:chgData name="Will Trump" userId="8862ef1220302090" providerId="LiveId" clId="{32EF2A4C-4DD5-4FD8-AFE2-3869C1945225}" dt="2025-11-05T20:15:44.934" v="365" actId="13926"/>
        <pc:sldMkLst>
          <pc:docMk/>
          <pc:sldMk cId="2867034387" sldId="2147479482"/>
        </pc:sldMkLst>
        <pc:spChg chg="mod">
          <ac:chgData name="Will Trump" userId="8862ef1220302090" providerId="LiveId" clId="{32EF2A4C-4DD5-4FD8-AFE2-3869C1945225}" dt="2025-11-05T20:15:03.180" v="264" actId="20577"/>
          <ac:spMkLst>
            <pc:docMk/>
            <pc:sldMk cId="2867034387" sldId="2147479482"/>
            <ac:spMk id="3" creationId="{EC3E1E7A-CC46-1502-D1A2-C65AA4416085}"/>
          </ac:spMkLst>
        </pc:spChg>
        <pc:spChg chg="mod">
          <ac:chgData name="Will Trump" userId="8862ef1220302090" providerId="LiveId" clId="{32EF2A4C-4DD5-4FD8-AFE2-3869C1945225}" dt="2025-11-05T20:15:44.934" v="365" actId="13926"/>
          <ac:spMkLst>
            <pc:docMk/>
            <pc:sldMk cId="2867034387" sldId="2147479482"/>
            <ac:spMk id="5" creationId="{C15CF101-FA88-944D-0902-A24CFB429840}"/>
          </ac:spMkLst>
        </pc:spChg>
      </pc:sldChg>
      <pc:sldChg chg="addSp delSp modSp add mod ord">
        <pc:chgData name="Will Trump" userId="8862ef1220302090" providerId="LiveId" clId="{32EF2A4C-4DD5-4FD8-AFE2-3869C1945225}" dt="2025-11-06T13:23:35.427" v="1366" actId="14100"/>
        <pc:sldMkLst>
          <pc:docMk/>
          <pc:sldMk cId="3450911240" sldId="2147479483"/>
        </pc:sldMkLst>
        <pc:spChg chg="add del mod">
          <ac:chgData name="Will Trump" userId="8862ef1220302090" providerId="LiveId" clId="{32EF2A4C-4DD5-4FD8-AFE2-3869C1945225}" dt="2025-11-06T13:23:09.331" v="1361" actId="478"/>
          <ac:spMkLst>
            <pc:docMk/>
            <pc:sldMk cId="3450911240" sldId="2147479483"/>
            <ac:spMk id="2" creationId="{9D3391CD-2BEC-B942-E03A-43AA91F16598}"/>
          </ac:spMkLst>
        </pc:spChg>
        <pc:spChg chg="mod">
          <ac:chgData name="Will Trump" userId="8862ef1220302090" providerId="LiveId" clId="{32EF2A4C-4DD5-4FD8-AFE2-3869C1945225}" dt="2025-11-06T11:19:32.297" v="1139" actId="1076"/>
          <ac:spMkLst>
            <pc:docMk/>
            <pc:sldMk cId="3450911240" sldId="2147479483"/>
            <ac:spMk id="4" creationId="{EE797558-2506-1437-7FF8-B06B557B70A0}"/>
          </ac:spMkLst>
        </pc:spChg>
        <pc:spChg chg="mod">
          <ac:chgData name="Will Trump" userId="8862ef1220302090" providerId="LiveId" clId="{32EF2A4C-4DD5-4FD8-AFE2-3869C1945225}" dt="2025-11-06T11:19:17.664" v="1107" actId="20577"/>
          <ac:spMkLst>
            <pc:docMk/>
            <pc:sldMk cId="3450911240" sldId="2147479483"/>
            <ac:spMk id="5" creationId="{AD2C1F33-D6FA-69CC-5501-6DE91967FEEC}"/>
          </ac:spMkLst>
        </pc:spChg>
        <pc:spChg chg="mod">
          <ac:chgData name="Will Trump" userId="8862ef1220302090" providerId="LiveId" clId="{32EF2A4C-4DD5-4FD8-AFE2-3869C1945225}" dt="2025-11-06T13:22:27.779" v="1261"/>
          <ac:spMkLst>
            <pc:docMk/>
            <pc:sldMk cId="3450911240" sldId="2147479483"/>
            <ac:spMk id="8" creationId="{50A58243-491F-5054-823E-79F9E014BDD9}"/>
          </ac:spMkLst>
        </pc:spChg>
        <pc:spChg chg="mod">
          <ac:chgData name="Will Trump" userId="8862ef1220302090" providerId="LiveId" clId="{32EF2A4C-4DD5-4FD8-AFE2-3869C1945225}" dt="2025-11-06T13:22:27.779" v="1261"/>
          <ac:spMkLst>
            <pc:docMk/>
            <pc:sldMk cId="3450911240" sldId="2147479483"/>
            <ac:spMk id="9" creationId="{4A7BB3F6-8B49-54F3-4DA7-79827AC59ED4}"/>
          </ac:spMkLst>
        </pc:spChg>
        <pc:spChg chg="add mod">
          <ac:chgData name="Will Trump" userId="8862ef1220302090" providerId="LiveId" clId="{32EF2A4C-4DD5-4FD8-AFE2-3869C1945225}" dt="2025-11-06T13:23:32.192" v="1365" actId="1076"/>
          <ac:spMkLst>
            <pc:docMk/>
            <pc:sldMk cId="3450911240" sldId="2147479483"/>
            <ac:spMk id="10" creationId="{CA2E376D-6D30-E8CF-4BF8-1DC99EF68D48}"/>
          </ac:spMkLst>
        </pc:spChg>
        <pc:spChg chg="add del mod">
          <ac:chgData name="Will Trump" userId="8862ef1220302090" providerId="LiveId" clId="{32EF2A4C-4DD5-4FD8-AFE2-3869C1945225}" dt="2025-11-06T13:22:38.673" v="1264" actId="478"/>
          <ac:spMkLst>
            <pc:docMk/>
            <pc:sldMk cId="3450911240" sldId="2147479483"/>
            <ac:spMk id="12" creationId="{510FF7AA-9B66-EB58-B362-7993BC8D75BA}"/>
          </ac:spMkLst>
        </pc:spChg>
        <pc:grpChg chg="add mod">
          <ac:chgData name="Will Trump" userId="8862ef1220302090" providerId="LiveId" clId="{32EF2A4C-4DD5-4FD8-AFE2-3869C1945225}" dt="2025-11-06T13:23:35.427" v="1366" actId="14100"/>
          <ac:grpSpMkLst>
            <pc:docMk/>
            <pc:sldMk cId="3450911240" sldId="2147479483"/>
            <ac:grpSpMk id="3" creationId="{45A808AB-59DC-75D9-D4CA-21801CBB3C58}"/>
          </ac:grpSpMkLst>
        </pc:gr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42825896762904"/>
          <c:y val="0.14808794802289058"/>
          <c:w val="0.86601618547681536"/>
          <c:h val="0.58875022589389447"/>
        </c:manualLayout>
      </c:layout>
      <c:barChart>
        <c:barDir val="col"/>
        <c:grouping val="clustered"/>
        <c:varyColors val="0"/>
        <c:ser>
          <c:idx val="0"/>
          <c:order val="0"/>
          <c:tx>
            <c:strRef>
              <c:f>Results!$D$52</c:f>
              <c:strCache>
                <c:ptCount val="1"/>
                <c:pt idx="0">
                  <c:v>October 2014 - March 2015</c:v>
                </c:pt>
              </c:strCache>
            </c:strRef>
          </c:tx>
          <c:spPr>
            <a:solidFill>
              <a:srgbClr val="292929"/>
            </a:solidFill>
            <a:ln>
              <a:noFill/>
            </a:ln>
            <a:effectLst/>
          </c:spPr>
          <c:invertIfNegative val="0"/>
          <c:dPt>
            <c:idx val="2"/>
            <c:invertIfNegative val="0"/>
            <c:bubble3D val="0"/>
            <c:spPr>
              <a:solidFill>
                <a:srgbClr val="292929"/>
              </a:solidFill>
              <a:ln>
                <a:noFill/>
              </a:ln>
              <a:effectLst/>
            </c:spPr>
            <c:extLst>
              <c:ext xmlns:c16="http://schemas.microsoft.com/office/drawing/2014/chart" uri="{C3380CC4-5D6E-409C-BE32-E72D297353CC}">
                <c16:uniqueId val="{00000003-0E8F-420D-9425-41A301A07B4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Results!$C$53:$C$55</c:f>
              <c:strCache>
                <c:ptCount val="3"/>
                <c:pt idx="0">
                  <c:v>&lt;=7 days</c:v>
                </c:pt>
                <c:pt idx="1">
                  <c:v>&lt;=14 days</c:v>
                </c:pt>
                <c:pt idx="2">
                  <c:v>&lt;=30 days</c:v>
                </c:pt>
              </c:strCache>
            </c:strRef>
          </c:cat>
          <c:val>
            <c:numRef>
              <c:f>Results!$D$53:$D$55</c:f>
              <c:numCache>
                <c:formatCode>0.0%</c:formatCode>
                <c:ptCount val="3"/>
                <c:pt idx="0">
                  <c:v>6.0459492140266025E-2</c:v>
                </c:pt>
                <c:pt idx="1">
                  <c:v>0.41203143893591293</c:v>
                </c:pt>
                <c:pt idx="2">
                  <c:v>0.80108827085852474</c:v>
                </c:pt>
              </c:numCache>
            </c:numRef>
          </c:val>
          <c:extLst>
            <c:ext xmlns:c16="http://schemas.microsoft.com/office/drawing/2014/chart" uri="{C3380CC4-5D6E-409C-BE32-E72D297353CC}">
              <c16:uniqueId val="{00000000-0E8F-420D-9425-41A301A07B47}"/>
            </c:ext>
          </c:extLst>
        </c:ser>
        <c:ser>
          <c:idx val="1"/>
          <c:order val="1"/>
          <c:tx>
            <c:strRef>
              <c:f>Results!$E$52</c:f>
              <c:strCache>
                <c:ptCount val="1"/>
                <c:pt idx="0">
                  <c:v>October 2015 - March 2016</c:v>
                </c:pt>
              </c:strCache>
            </c:strRef>
          </c:tx>
          <c:spPr>
            <a:solidFill>
              <a:srgbClr val="F101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Results!$C$53:$C$55</c:f>
              <c:strCache>
                <c:ptCount val="3"/>
                <c:pt idx="0">
                  <c:v>&lt;=7 days</c:v>
                </c:pt>
                <c:pt idx="1">
                  <c:v>&lt;=14 days</c:v>
                </c:pt>
                <c:pt idx="2">
                  <c:v>&lt;=30 days</c:v>
                </c:pt>
              </c:strCache>
            </c:strRef>
          </c:cat>
          <c:val>
            <c:numRef>
              <c:f>Results!$E$53:$E$55</c:f>
              <c:numCache>
                <c:formatCode>0.0%</c:formatCode>
                <c:ptCount val="3"/>
                <c:pt idx="0">
                  <c:v>9.5213587236232633E-2</c:v>
                </c:pt>
                <c:pt idx="1">
                  <c:v>0.45753988677303137</c:v>
                </c:pt>
                <c:pt idx="2">
                  <c:v>0.8193515182707154</c:v>
                </c:pt>
              </c:numCache>
            </c:numRef>
          </c:val>
          <c:extLst>
            <c:ext xmlns:c16="http://schemas.microsoft.com/office/drawing/2014/chart" uri="{C3380CC4-5D6E-409C-BE32-E72D297353CC}">
              <c16:uniqueId val="{00000001-0E8F-420D-9425-41A301A07B47}"/>
            </c:ext>
          </c:extLst>
        </c:ser>
        <c:dLbls>
          <c:showLegendKey val="0"/>
          <c:showVal val="0"/>
          <c:showCatName val="0"/>
          <c:showSerName val="0"/>
          <c:showPercent val="0"/>
          <c:showBubbleSize val="0"/>
        </c:dLbls>
        <c:gapWidth val="219"/>
        <c:overlap val="-27"/>
        <c:axId val="219045248"/>
        <c:axId val="219063424"/>
      </c:barChart>
      <c:catAx>
        <c:axId val="219045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9063424"/>
        <c:crosses val="autoZero"/>
        <c:auto val="1"/>
        <c:lblAlgn val="ctr"/>
        <c:lblOffset val="100"/>
        <c:noMultiLvlLbl val="0"/>
      </c:catAx>
      <c:valAx>
        <c:axId val="219063424"/>
        <c:scaling>
          <c:orientation val="minMax"/>
        </c:scaling>
        <c:delete val="1"/>
        <c:axPos val="l"/>
        <c:numFmt formatCode="0.0%" sourceLinked="1"/>
        <c:majorTickMark val="none"/>
        <c:minorTickMark val="none"/>
        <c:tickLblPos val="nextTo"/>
        <c:crossAx val="219045248"/>
        <c:crosses val="autoZero"/>
        <c:crossBetween val="between"/>
      </c:valAx>
      <c:spPr>
        <a:noFill/>
        <a:ln>
          <a:noFill/>
        </a:ln>
        <a:effectLst/>
      </c:spPr>
    </c:plotArea>
    <c:legend>
      <c:legendPos val="b"/>
      <c:layout>
        <c:manualLayout>
          <c:xMode val="edge"/>
          <c:yMode val="edge"/>
          <c:x val="0.18150437194076163"/>
          <c:y val="0.82690115724868718"/>
          <c:w val="0.6369911211570406"/>
          <c:h val="6.33865530496560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101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Control</c:v>
                </c:pt>
                <c:pt idx="1">
                  <c:v>Salience</c:v>
                </c:pt>
                <c:pt idx="2">
                  <c:v>Conditional incentive</c:v>
                </c:pt>
                <c:pt idx="3">
                  <c:v>Unconditional Incentive</c:v>
                </c:pt>
                <c:pt idx="4">
                  <c:v>Active Choice</c:v>
                </c:pt>
              </c:strCache>
            </c:strRef>
          </c:cat>
          <c:val>
            <c:numRef>
              <c:f>Sheet1!$B$2:$B$6</c:f>
              <c:numCache>
                <c:formatCode>0%</c:formatCode>
                <c:ptCount val="5"/>
                <c:pt idx="0">
                  <c:v>0.14000000000000001</c:v>
                </c:pt>
                <c:pt idx="1">
                  <c:v>0.43</c:v>
                </c:pt>
                <c:pt idx="2">
                  <c:v>0.14000000000000001</c:v>
                </c:pt>
                <c:pt idx="3">
                  <c:v>0.22</c:v>
                </c:pt>
                <c:pt idx="4">
                  <c:v>0.2</c:v>
                </c:pt>
              </c:numCache>
            </c:numRef>
          </c:val>
          <c:extLst>
            <c:ext xmlns:c16="http://schemas.microsoft.com/office/drawing/2014/chart" uri="{C3380CC4-5D6E-409C-BE32-E72D297353CC}">
              <c16:uniqueId val="{00000000-B0F3-4E7C-87BA-E2493012F235}"/>
            </c:ext>
          </c:extLst>
        </c:ser>
        <c:dLbls>
          <c:showLegendKey val="0"/>
          <c:showVal val="0"/>
          <c:showCatName val="0"/>
          <c:showSerName val="0"/>
          <c:showPercent val="0"/>
          <c:showBubbleSize val="0"/>
        </c:dLbls>
        <c:gapWidth val="219"/>
        <c:overlap val="-27"/>
        <c:axId val="1387811920"/>
        <c:axId val="1387790320"/>
      </c:barChart>
      <c:catAx>
        <c:axId val="1387811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87790320"/>
        <c:crosses val="autoZero"/>
        <c:auto val="1"/>
        <c:lblAlgn val="ctr"/>
        <c:lblOffset val="100"/>
        <c:noMultiLvlLbl val="0"/>
      </c:catAx>
      <c:valAx>
        <c:axId val="13877903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8781192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F6ED8B-CF52-4A64-BACC-61D9C1041E04}"/>
              </a:ext>
            </a:extLst>
          </p:cNvPr>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pPr rtl="0"/>
            <a:endParaRPr lang="en-GB"/>
          </a:p>
        </p:txBody>
      </p:sp>
      <p:sp>
        <p:nvSpPr>
          <p:cNvPr id="3" name="Date Placeholder 2">
            <a:extLst>
              <a:ext uri="{FF2B5EF4-FFF2-40B4-BE49-F238E27FC236}">
                <a16:creationId xmlns:a16="http://schemas.microsoft.com/office/drawing/2014/main" id="{0D7022B2-02C5-4E03-99BC-0BA3C57AC49B}"/>
              </a:ext>
            </a:extLst>
          </p:cNvPr>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pPr rtl="0"/>
            <a:fld id="{4245C065-7973-41A8-A2CC-441A8BA3384C}" type="datetime1">
              <a:rPr lang="en-GB" smtClean="0"/>
              <a:t>06/11/2025</a:t>
            </a:fld>
            <a:endParaRPr lang="en-GB"/>
          </a:p>
        </p:txBody>
      </p:sp>
      <p:sp>
        <p:nvSpPr>
          <p:cNvPr id="4" name="Footer Placeholder 3">
            <a:extLst>
              <a:ext uri="{FF2B5EF4-FFF2-40B4-BE49-F238E27FC236}">
                <a16:creationId xmlns:a16="http://schemas.microsoft.com/office/drawing/2014/main" id="{BC3FEE8C-8D38-4F2A-950E-071C6823E271}"/>
              </a:ext>
            </a:extLst>
          </p:cNvPr>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pPr rtl="0"/>
            <a:endParaRPr lang="en-GB"/>
          </a:p>
        </p:txBody>
      </p:sp>
      <p:sp>
        <p:nvSpPr>
          <p:cNvPr id="5" name="Slide Number Placeholder 4">
            <a:extLst>
              <a:ext uri="{FF2B5EF4-FFF2-40B4-BE49-F238E27FC236}">
                <a16:creationId xmlns:a16="http://schemas.microsoft.com/office/drawing/2014/main" id="{8C567A6D-959B-4552-AB8D-4CCA819CAA71}"/>
              </a:ext>
            </a:extLst>
          </p:cNvPr>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pPr rtl="0"/>
            <a:fld id="{4BF9A36D-7FAC-478F-9944-F324014F6FD1}" type="slidenum">
              <a:rPr lang="en-GB" smtClean="0"/>
              <a:t>‹#›</a:t>
            </a:fld>
            <a:endParaRPr lang="en-GB"/>
          </a:p>
        </p:txBody>
      </p:sp>
    </p:spTree>
    <p:extLst>
      <p:ext uri="{BB962C8B-B14F-4D97-AF65-F5344CB8AC3E}">
        <p14:creationId xmlns:p14="http://schemas.microsoft.com/office/powerpoint/2010/main" val="13424676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pPr rtl="0"/>
            <a:endParaRPr lang="en-GB" noProof="0"/>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A087A586-3225-45EC-B90F-43F9676D14C2}" type="datetime1">
              <a:rPr lang="en-GB" smtClean="0"/>
              <a:pPr/>
              <a:t>06/11/2025</a:t>
            </a:fld>
            <a:endParaRPr lang="en-GB"/>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pPr rtl="0"/>
            <a:endParaRPr lang="en-GB" noProof="0"/>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pPr rtl="0"/>
            <a:endParaRPr lang="en-GB" noProof="0"/>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pPr rtl="0"/>
            <a:fld id="{D4B9A9E5-4F7F-4A7D-9DE1-899232329269}" type="slidenum">
              <a:rPr lang="en-GB" noProof="0" smtClean="0"/>
              <a:t>‹#›</a:t>
            </a:fld>
            <a:endParaRPr lang="en-GB" noProof="0"/>
          </a:p>
        </p:txBody>
      </p:sp>
    </p:spTree>
    <p:extLst>
      <p:ext uri="{BB962C8B-B14F-4D97-AF65-F5344CB8AC3E}">
        <p14:creationId xmlns:p14="http://schemas.microsoft.com/office/powerpoint/2010/main" val="138778318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thedecisionlab.com/reference-guide/organizational-behavior/the-com-b-model-for-behavior-chang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D4B9A9E5-4F7F-4A7D-9DE1-899232329269}" type="slidenum">
              <a:rPr lang="en-GB" smtClean="0"/>
              <a:t>1</a:t>
            </a:fld>
            <a:endParaRPr lang="en-GB"/>
          </a:p>
        </p:txBody>
      </p:sp>
    </p:spTree>
    <p:extLst>
      <p:ext uri="{BB962C8B-B14F-4D97-AF65-F5344CB8AC3E}">
        <p14:creationId xmlns:p14="http://schemas.microsoft.com/office/powerpoint/2010/main" val="610695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 particularly popular process to go through – brainstorming all the ways someone wouldn’t get round to doing what you </a:t>
            </a:r>
          </a:p>
          <a:p>
            <a:r>
              <a:rPr lang="en-GB"/>
              <a:t>BUT the ideation phase is all the more effective when you’ve identified the barriers</a:t>
            </a:r>
          </a:p>
        </p:txBody>
      </p:sp>
      <p:sp>
        <p:nvSpPr>
          <p:cNvPr id="4" name="Slide Number Placeholder 3"/>
          <p:cNvSpPr>
            <a:spLocks noGrp="1"/>
          </p:cNvSpPr>
          <p:nvPr>
            <p:ph type="sldNum" sz="quarter" idx="5"/>
          </p:nvPr>
        </p:nvSpPr>
        <p:spPr/>
        <p:txBody>
          <a:bodyPr/>
          <a:lstStyle/>
          <a:p>
            <a:pPr rtl="0"/>
            <a:fld id="{D4B9A9E5-4F7F-4A7D-9DE1-899232329269}" type="slidenum">
              <a:rPr lang="en-GB" noProof="0" smtClean="0"/>
              <a:t>10</a:t>
            </a:fld>
            <a:endParaRPr lang="en-GB" noProof="0"/>
          </a:p>
        </p:txBody>
      </p:sp>
    </p:spTree>
    <p:extLst>
      <p:ext uri="{BB962C8B-B14F-4D97-AF65-F5344CB8AC3E}">
        <p14:creationId xmlns:p14="http://schemas.microsoft.com/office/powerpoint/2010/main" val="2970527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40463-DCB8-050E-6039-29B187B50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65E53C-5049-9CC1-4E3D-0F3A2AC380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B04F3E-2D52-2C6B-69CD-6A7D5D077E55}"/>
              </a:ext>
            </a:extLst>
          </p:cNvPr>
          <p:cNvSpPr>
            <a:spLocks noGrp="1"/>
          </p:cNvSpPr>
          <p:nvPr>
            <p:ph type="body" idx="1"/>
          </p:nvPr>
        </p:nvSpPr>
        <p:spPr/>
        <p:txBody>
          <a:bodyPr/>
          <a:lstStyle/>
          <a:p>
            <a:r>
              <a:rPr lang="en-GB"/>
              <a:t>Underwriting tool – went from 70% to 80%</a:t>
            </a:r>
          </a:p>
        </p:txBody>
      </p:sp>
      <p:sp>
        <p:nvSpPr>
          <p:cNvPr id="4" name="Slide Number Placeholder 3">
            <a:extLst>
              <a:ext uri="{FF2B5EF4-FFF2-40B4-BE49-F238E27FC236}">
                <a16:creationId xmlns:a16="http://schemas.microsoft.com/office/drawing/2014/main" id="{9801520B-BB25-551F-AF06-F2E96E7AAE3E}"/>
              </a:ext>
            </a:extLst>
          </p:cNvPr>
          <p:cNvSpPr>
            <a:spLocks noGrp="1"/>
          </p:cNvSpPr>
          <p:nvPr>
            <p:ph type="sldNum" sz="quarter" idx="5"/>
          </p:nvPr>
        </p:nvSpPr>
        <p:spPr/>
        <p:txBody>
          <a:bodyPr/>
          <a:lstStyle/>
          <a:p>
            <a:pPr rtl="0"/>
            <a:fld id="{D4B9A9E5-4F7F-4A7D-9DE1-899232329269}" type="slidenum">
              <a:rPr lang="en-GB" noProof="0" smtClean="0"/>
              <a:t>11</a:t>
            </a:fld>
            <a:endParaRPr lang="en-GB" noProof="0"/>
          </a:p>
        </p:txBody>
      </p:sp>
    </p:spTree>
    <p:extLst>
      <p:ext uri="{BB962C8B-B14F-4D97-AF65-F5344CB8AC3E}">
        <p14:creationId xmlns:p14="http://schemas.microsoft.com/office/powerpoint/2010/main" val="1563360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 particularly popular process to go through – brainstorming all the ways someone wouldn’t get round to doing what you </a:t>
            </a:r>
          </a:p>
          <a:p>
            <a:r>
              <a:rPr lang="en-GB"/>
              <a:t>BUT the ideation phase is all the more effective when you’ve identified the barriers</a:t>
            </a:r>
          </a:p>
        </p:txBody>
      </p:sp>
      <p:sp>
        <p:nvSpPr>
          <p:cNvPr id="4" name="Slide Number Placeholder 3"/>
          <p:cNvSpPr>
            <a:spLocks noGrp="1"/>
          </p:cNvSpPr>
          <p:nvPr>
            <p:ph type="sldNum" sz="quarter" idx="5"/>
          </p:nvPr>
        </p:nvSpPr>
        <p:spPr/>
        <p:txBody>
          <a:bodyPr/>
          <a:lstStyle/>
          <a:p>
            <a:pPr rtl="0"/>
            <a:fld id="{D4B9A9E5-4F7F-4A7D-9DE1-899232329269}" type="slidenum">
              <a:rPr lang="en-GB" noProof="0" smtClean="0"/>
              <a:t>12</a:t>
            </a:fld>
            <a:endParaRPr lang="en-GB" noProof="0"/>
          </a:p>
        </p:txBody>
      </p:sp>
    </p:spTree>
    <p:extLst>
      <p:ext uri="{BB962C8B-B14F-4D97-AF65-F5344CB8AC3E}">
        <p14:creationId xmlns:p14="http://schemas.microsoft.com/office/powerpoint/2010/main" val="2970527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58363-C730-AE36-44A9-75BFC3523C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834D3E-B109-7DB9-7027-44559B0FFB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496E94-4DC8-B430-0634-29FDD558804B}"/>
              </a:ext>
            </a:extLst>
          </p:cNvPr>
          <p:cNvSpPr>
            <a:spLocks noGrp="1"/>
          </p:cNvSpPr>
          <p:nvPr>
            <p:ph type="body" idx="1"/>
          </p:nvPr>
        </p:nvSpPr>
        <p:spPr/>
        <p:txBody>
          <a:bodyPr/>
          <a:lstStyle/>
          <a:p>
            <a:r>
              <a:rPr lang="en-GB"/>
              <a:t>Not particularly popular process to go through – brainstorming all the ways someone wouldn’t get round to doing what you </a:t>
            </a:r>
          </a:p>
          <a:p>
            <a:r>
              <a:rPr lang="en-GB"/>
              <a:t>BUT the ideation phase is all the more effective when you’ve identified the barriers</a:t>
            </a:r>
          </a:p>
        </p:txBody>
      </p:sp>
      <p:sp>
        <p:nvSpPr>
          <p:cNvPr id="4" name="Slide Number Placeholder 3">
            <a:extLst>
              <a:ext uri="{FF2B5EF4-FFF2-40B4-BE49-F238E27FC236}">
                <a16:creationId xmlns:a16="http://schemas.microsoft.com/office/drawing/2014/main" id="{BD80F6C2-514F-1599-FF96-F2503A2E60DA}"/>
              </a:ext>
            </a:extLst>
          </p:cNvPr>
          <p:cNvSpPr>
            <a:spLocks noGrp="1"/>
          </p:cNvSpPr>
          <p:nvPr>
            <p:ph type="sldNum" sz="quarter" idx="5"/>
          </p:nvPr>
        </p:nvSpPr>
        <p:spPr/>
        <p:txBody>
          <a:bodyPr/>
          <a:lstStyle/>
          <a:p>
            <a:pPr rtl="0"/>
            <a:fld id="{D4B9A9E5-4F7F-4A7D-9DE1-899232329269}" type="slidenum">
              <a:rPr lang="en-GB" noProof="0" smtClean="0"/>
              <a:t>15</a:t>
            </a:fld>
            <a:endParaRPr lang="en-GB" noProof="0"/>
          </a:p>
        </p:txBody>
      </p:sp>
    </p:spTree>
    <p:extLst>
      <p:ext uri="{BB962C8B-B14F-4D97-AF65-F5344CB8AC3E}">
        <p14:creationId xmlns:p14="http://schemas.microsoft.com/office/powerpoint/2010/main" val="964123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41E34-693F-84A9-9DA0-41FCF537E3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9C3C8F-7825-44C1-0D8E-564BEF0811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8E383E-B14A-401C-1A54-4E5FCE76652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what goes wrong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And so today we will share 3 (maybe 4 if we have time) big lessons on what we do wrong as an industry, how we need to rethink and what you can take away as a practical tips </a:t>
            </a:r>
          </a:p>
        </p:txBody>
      </p:sp>
      <p:sp>
        <p:nvSpPr>
          <p:cNvPr id="4" name="Slide Number Placeholder 3">
            <a:extLst>
              <a:ext uri="{FF2B5EF4-FFF2-40B4-BE49-F238E27FC236}">
                <a16:creationId xmlns:a16="http://schemas.microsoft.com/office/drawing/2014/main" id="{ACD3BDAF-E813-3492-6C15-B3C353A76B7D}"/>
              </a:ext>
            </a:extLst>
          </p:cNvPr>
          <p:cNvSpPr>
            <a:spLocks noGrp="1"/>
          </p:cNvSpPr>
          <p:nvPr>
            <p:ph type="sldNum" sz="quarter" idx="5"/>
          </p:nvPr>
        </p:nvSpPr>
        <p:spPr/>
        <p:txBody>
          <a:bodyPr/>
          <a:lstStyle/>
          <a:p>
            <a:pPr rtl="0"/>
            <a:fld id="{D4B9A9E5-4F7F-4A7D-9DE1-899232329269}" type="slidenum">
              <a:rPr lang="en-GB" noProof="0" smtClean="0"/>
              <a:t>17</a:t>
            </a:fld>
            <a:endParaRPr lang="en-GB" noProof="0"/>
          </a:p>
        </p:txBody>
      </p:sp>
    </p:spTree>
    <p:extLst>
      <p:ext uri="{BB962C8B-B14F-4D97-AF65-F5344CB8AC3E}">
        <p14:creationId xmlns:p14="http://schemas.microsoft.com/office/powerpoint/2010/main" val="2368916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29125-EC4E-CC0B-9CC1-DA126FBDB9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9DFD71-BB5F-FD8C-2766-5CB0E01147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FDACFA-50E9-2B24-487B-3FCE7B1CCD19}"/>
              </a:ext>
            </a:extLst>
          </p:cNvPr>
          <p:cNvSpPr>
            <a:spLocks noGrp="1"/>
          </p:cNvSpPr>
          <p:nvPr>
            <p:ph type="body" idx="1"/>
          </p:nvPr>
        </p:nvSpPr>
        <p:spPr/>
        <p:txBody>
          <a:bodyPr/>
          <a:lstStyle/>
          <a:p>
            <a:r>
              <a:rPr lang="en-GB" sz="1200" b="1">
                <a:solidFill>
                  <a:schemeClr val="bg1"/>
                </a:solidFill>
                <a:highlight>
                  <a:srgbClr val="F10166"/>
                </a:highlight>
                <a:latin typeface="+mn-lt"/>
                <a:ea typeface="+mn-ea"/>
                <a:cs typeface="+mn-cs"/>
              </a:rPr>
              <a:t>CASE STUDY: </a:t>
            </a:r>
            <a:br>
              <a:rPr lang="en-GB" sz="1200" b="1">
                <a:solidFill>
                  <a:schemeClr val="bg1"/>
                </a:solidFill>
                <a:highlight>
                  <a:srgbClr val="F10166"/>
                </a:highlight>
                <a:latin typeface="+mn-lt"/>
                <a:ea typeface="+mn-ea"/>
                <a:cs typeface="+mn-cs"/>
              </a:rPr>
            </a:br>
            <a:r>
              <a:rPr lang="en-GB" sz="1200" b="1">
                <a:solidFill>
                  <a:schemeClr val="bg1"/>
                </a:solidFill>
                <a:highlight>
                  <a:srgbClr val="F10166"/>
                </a:highlight>
                <a:latin typeface="+mn-lt"/>
                <a:ea typeface="+mn-ea"/>
                <a:cs typeface="+mn-cs"/>
              </a:rPr>
              <a:t>new (superior) online COMPARISON tool: HIGHER traffic, LOWER conversion RATE. WHY?</a:t>
            </a:r>
          </a:p>
          <a:p>
            <a:r>
              <a:rPr lang="en-GB"/>
              <a:t>Why? there is more going on than just a transaction that can be reduced to an online journey: </a:t>
            </a:r>
          </a:p>
          <a:p>
            <a:pPr marL="171450" indent="-171450">
              <a:buFontTx/>
              <a:buChar char="-"/>
            </a:pPr>
            <a:r>
              <a:rPr lang="en-GB"/>
              <a:t>Reassurance</a:t>
            </a:r>
          </a:p>
          <a:p>
            <a:pPr marL="171450" indent="-171450">
              <a:buFontTx/>
              <a:buChar char="-"/>
            </a:pPr>
            <a:r>
              <a:rPr lang="en-GB"/>
              <a:t>Same can be said for neobanks for example </a:t>
            </a:r>
          </a:p>
          <a:p>
            <a:pPr marL="171450" indent="-171450">
              <a:buFontTx/>
              <a:buChar char="-"/>
            </a:pPr>
            <a:endParaRPr lang="en-GB"/>
          </a:p>
          <a:p>
            <a:pPr marL="0" indent="0">
              <a:buFontTx/>
              <a:buNone/>
            </a:pPr>
            <a:endParaRPr lang="en-GB"/>
          </a:p>
          <a:p>
            <a:pPr marL="0" indent="0">
              <a:buFontTx/>
              <a:buNone/>
            </a:pPr>
            <a:r>
              <a:rPr lang="en-GB"/>
              <a:t>Cheques and payslips - </a:t>
            </a:r>
          </a:p>
          <a:p>
            <a:endParaRPr lang="en-GB"/>
          </a:p>
        </p:txBody>
      </p:sp>
      <p:sp>
        <p:nvSpPr>
          <p:cNvPr id="4" name="Slide Number Placeholder 3">
            <a:extLst>
              <a:ext uri="{FF2B5EF4-FFF2-40B4-BE49-F238E27FC236}">
                <a16:creationId xmlns:a16="http://schemas.microsoft.com/office/drawing/2014/main" id="{083D4C43-2193-B822-3CD1-EDE38EF6B6AE}"/>
              </a:ext>
            </a:extLst>
          </p:cNvPr>
          <p:cNvSpPr>
            <a:spLocks noGrp="1"/>
          </p:cNvSpPr>
          <p:nvPr>
            <p:ph type="sldNum" sz="quarter" idx="5"/>
          </p:nvPr>
        </p:nvSpPr>
        <p:spPr/>
        <p:txBody>
          <a:bodyPr/>
          <a:lstStyle/>
          <a:p>
            <a:pPr rtl="0"/>
            <a:fld id="{D4B9A9E5-4F7F-4A7D-9DE1-899232329269}" type="slidenum">
              <a:rPr lang="en-GB" noProof="0" smtClean="0"/>
              <a:t>18</a:t>
            </a:fld>
            <a:endParaRPr lang="en-GB" noProof="0"/>
          </a:p>
        </p:txBody>
      </p:sp>
    </p:spTree>
    <p:extLst>
      <p:ext uri="{BB962C8B-B14F-4D97-AF65-F5344CB8AC3E}">
        <p14:creationId xmlns:p14="http://schemas.microsoft.com/office/powerpoint/2010/main" val="731391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A9B5D-C41A-036D-388C-B2AB2C4A4A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43EFCE-B348-59F9-C972-C6E3026C77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1407B0-61B5-747C-D6B2-A834689BD0D7}"/>
              </a:ext>
            </a:extLst>
          </p:cNvPr>
          <p:cNvSpPr>
            <a:spLocks noGrp="1"/>
          </p:cNvSpPr>
          <p:nvPr>
            <p:ph type="body" idx="1"/>
          </p:nvPr>
        </p:nvSpPr>
        <p:spPr/>
        <p:txBody>
          <a:bodyPr/>
          <a:lstStyle/>
          <a:p>
            <a:r>
              <a:rPr lang="en-GB"/>
              <a:t>Buying a book online – easy now</a:t>
            </a:r>
          </a:p>
          <a:p>
            <a:r>
              <a:rPr lang="en-GB"/>
              <a:t>Booking a flight/ferry – I remember the first time I did this online with my dad – nervous the first time… went well and then repeated… </a:t>
            </a:r>
          </a:p>
          <a:p>
            <a:endParaRPr lang="en-GB"/>
          </a:p>
          <a:p>
            <a:r>
              <a:rPr lang="en-GB"/>
              <a:t>Notice I didn’t say: harder to digitise – these things may be available online but doesn’t mean people want to do it</a:t>
            </a:r>
          </a:p>
          <a:p>
            <a:endParaRPr lang="en-GB"/>
          </a:p>
          <a:p>
            <a:r>
              <a:rPr lang="en-GB"/>
              <a:t>Discuss: what is your business currently exploring / trying to launch online and where is it on the spectrum? </a:t>
            </a:r>
          </a:p>
          <a:p>
            <a:endParaRPr lang="en-GB"/>
          </a:p>
          <a:p>
            <a:r>
              <a:rPr lang="en-GB"/>
              <a:t>Travel insurance vs. life insurance? </a:t>
            </a:r>
          </a:p>
          <a:p>
            <a:r>
              <a:rPr lang="en-GB"/>
              <a:t>Not just about buying but also interactions/events – e.g. car accident. </a:t>
            </a:r>
          </a:p>
          <a:p>
            <a:endParaRPr lang="en-GB"/>
          </a:p>
          <a:p>
            <a:r>
              <a:rPr lang="en-GB"/>
              <a:t>Charlotte story on </a:t>
            </a:r>
            <a:r>
              <a:rPr lang="en-GB" err="1"/>
              <a:t>spotify</a:t>
            </a:r>
            <a:r>
              <a:rPr lang="en-GB"/>
              <a:t> getting hacked – panic, reassurance, from tragic to magic moment </a:t>
            </a:r>
          </a:p>
        </p:txBody>
      </p:sp>
      <p:sp>
        <p:nvSpPr>
          <p:cNvPr id="4" name="Slide Number Placeholder 3">
            <a:extLst>
              <a:ext uri="{FF2B5EF4-FFF2-40B4-BE49-F238E27FC236}">
                <a16:creationId xmlns:a16="http://schemas.microsoft.com/office/drawing/2014/main" id="{AA9002D5-C3B2-0A06-37FA-FC32D7A6C99A}"/>
              </a:ext>
            </a:extLst>
          </p:cNvPr>
          <p:cNvSpPr>
            <a:spLocks noGrp="1"/>
          </p:cNvSpPr>
          <p:nvPr>
            <p:ph type="sldNum" sz="quarter" idx="5"/>
          </p:nvPr>
        </p:nvSpPr>
        <p:spPr/>
        <p:txBody>
          <a:bodyPr/>
          <a:lstStyle/>
          <a:p>
            <a:pPr rtl="0"/>
            <a:fld id="{D4B9A9E5-4F7F-4A7D-9DE1-899232329269}" type="slidenum">
              <a:rPr lang="en-GB" smtClean="0"/>
              <a:t>19</a:t>
            </a:fld>
            <a:endParaRPr lang="en-GB"/>
          </a:p>
        </p:txBody>
      </p:sp>
    </p:spTree>
    <p:extLst>
      <p:ext uri="{BB962C8B-B14F-4D97-AF65-F5344CB8AC3E}">
        <p14:creationId xmlns:p14="http://schemas.microsoft.com/office/powerpoint/2010/main" val="2920353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5B898-49AD-175E-6803-490D0FD84A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F3A617-AD48-DF54-E245-43E2F78F56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5D9401-1937-C971-0DF2-1AF5C886DB2F}"/>
              </a:ext>
            </a:extLst>
          </p:cNvPr>
          <p:cNvSpPr>
            <a:spLocks noGrp="1"/>
          </p:cNvSpPr>
          <p:nvPr>
            <p:ph type="body" idx="1"/>
          </p:nvPr>
        </p:nvSpPr>
        <p:spPr/>
        <p:txBody>
          <a:bodyPr/>
          <a:lstStyle/>
          <a:p>
            <a:r>
              <a:rPr lang="en-GB"/>
              <a:t>Make the point that the focus was on Capability and Opportunity assuming that Motivation was there- when it wasn’t… struggled</a:t>
            </a:r>
          </a:p>
          <a:p>
            <a:r>
              <a:rPr lang="en-GB"/>
              <a:t>Be aware of the risks of distrust / messenger effect (e.g. people look through your actions to your intentions) – in this project it got in the way of use –and the JUST research also showed a distrust</a:t>
            </a:r>
          </a:p>
          <a:p>
            <a:r>
              <a:rPr lang="en-GB"/>
              <a:t>Plough back the fees for our products back into make services free for everyone. </a:t>
            </a:r>
          </a:p>
          <a:p>
            <a:endParaRPr lang="en-GB"/>
          </a:p>
          <a:p>
            <a:endParaRPr lang="en-GB"/>
          </a:p>
        </p:txBody>
      </p:sp>
      <p:sp>
        <p:nvSpPr>
          <p:cNvPr id="4" name="Slide Number Placeholder 3">
            <a:extLst>
              <a:ext uri="{FF2B5EF4-FFF2-40B4-BE49-F238E27FC236}">
                <a16:creationId xmlns:a16="http://schemas.microsoft.com/office/drawing/2014/main" id="{E75CFC65-5832-B929-B965-FCE43C99AB32}"/>
              </a:ext>
            </a:extLst>
          </p:cNvPr>
          <p:cNvSpPr>
            <a:spLocks noGrp="1"/>
          </p:cNvSpPr>
          <p:nvPr>
            <p:ph type="sldNum" sz="quarter" idx="5"/>
          </p:nvPr>
        </p:nvSpPr>
        <p:spPr/>
        <p:txBody>
          <a:bodyPr/>
          <a:lstStyle/>
          <a:p>
            <a:pPr rtl="0"/>
            <a:fld id="{D4B9A9E5-4F7F-4A7D-9DE1-899232329269}" type="slidenum">
              <a:rPr lang="en-GB" noProof="0" smtClean="0"/>
              <a:t>20</a:t>
            </a:fld>
            <a:endParaRPr lang="en-GB" noProof="0"/>
          </a:p>
        </p:txBody>
      </p:sp>
    </p:spTree>
    <p:extLst>
      <p:ext uri="{BB962C8B-B14F-4D97-AF65-F5344CB8AC3E}">
        <p14:creationId xmlns:p14="http://schemas.microsoft.com/office/powerpoint/2010/main" val="1564455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B9F0F-2C63-6B32-CAAB-D488B96DEC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595C76-A456-760A-4852-481AD7AC14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9603FC-E1FE-DBE4-B7DE-0A7684F7ADF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119E26-7215-C48B-98FE-78D5F3DDA43E}"/>
              </a:ext>
            </a:extLst>
          </p:cNvPr>
          <p:cNvSpPr>
            <a:spLocks noGrp="1"/>
          </p:cNvSpPr>
          <p:nvPr>
            <p:ph type="sldNum" sz="quarter" idx="5"/>
          </p:nvPr>
        </p:nvSpPr>
        <p:spPr/>
        <p:txBody>
          <a:bodyPr/>
          <a:lstStyle/>
          <a:p>
            <a:pPr rtl="0"/>
            <a:fld id="{D4B9A9E5-4F7F-4A7D-9DE1-899232329269}" type="slidenum">
              <a:rPr lang="en-GB" noProof="0" smtClean="0"/>
              <a:t>21</a:t>
            </a:fld>
            <a:endParaRPr lang="en-GB" noProof="0"/>
          </a:p>
        </p:txBody>
      </p:sp>
    </p:spTree>
    <p:extLst>
      <p:ext uri="{BB962C8B-B14F-4D97-AF65-F5344CB8AC3E}">
        <p14:creationId xmlns:p14="http://schemas.microsoft.com/office/powerpoint/2010/main" val="2942803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48C02-7167-1158-F361-C4D53D009B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51BF19-AB5C-E928-F0EC-96F941F6CE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8D7504-AF0A-C54F-E782-002C646136C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5604539-549B-AFC0-6CD9-4606EB58B60A}"/>
              </a:ext>
            </a:extLst>
          </p:cNvPr>
          <p:cNvSpPr>
            <a:spLocks noGrp="1"/>
          </p:cNvSpPr>
          <p:nvPr>
            <p:ph type="sldNum" sz="quarter" idx="5"/>
          </p:nvPr>
        </p:nvSpPr>
        <p:spPr/>
        <p:txBody>
          <a:bodyPr/>
          <a:lstStyle/>
          <a:p>
            <a:pPr rtl="0"/>
            <a:fld id="{D4B9A9E5-4F7F-4A7D-9DE1-899232329269}" type="slidenum">
              <a:rPr lang="en-GB" noProof="0" smtClean="0"/>
              <a:t>22</a:t>
            </a:fld>
            <a:endParaRPr lang="en-GB" noProof="0"/>
          </a:p>
        </p:txBody>
      </p:sp>
    </p:spTree>
    <p:extLst>
      <p:ext uri="{BB962C8B-B14F-4D97-AF65-F5344CB8AC3E}">
        <p14:creationId xmlns:p14="http://schemas.microsoft.com/office/powerpoint/2010/main" val="1729508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FEB22-DFFE-3AB1-F714-594F971E42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915A59-8F48-DBA4-2A24-C599149D94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FE5094-0A99-5406-C010-09041C05C85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what goes wrong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And so today we will share 3 (maybe 4 if we have time) big lessons on what we do wrong as an industry, how we need to rethink and what you can take away as a practical tips </a:t>
            </a:r>
          </a:p>
        </p:txBody>
      </p:sp>
      <p:sp>
        <p:nvSpPr>
          <p:cNvPr id="4" name="Slide Number Placeholder 3">
            <a:extLst>
              <a:ext uri="{FF2B5EF4-FFF2-40B4-BE49-F238E27FC236}">
                <a16:creationId xmlns:a16="http://schemas.microsoft.com/office/drawing/2014/main" id="{91EC0CE5-829B-079E-65C4-3ADB800F8779}"/>
              </a:ext>
            </a:extLst>
          </p:cNvPr>
          <p:cNvSpPr>
            <a:spLocks noGrp="1"/>
          </p:cNvSpPr>
          <p:nvPr>
            <p:ph type="sldNum" sz="quarter" idx="5"/>
          </p:nvPr>
        </p:nvSpPr>
        <p:spPr/>
        <p:txBody>
          <a:bodyPr/>
          <a:lstStyle/>
          <a:p>
            <a:pPr rtl="0"/>
            <a:fld id="{D4B9A9E5-4F7F-4A7D-9DE1-899232329269}" type="slidenum">
              <a:rPr lang="en-GB" noProof="0" smtClean="0"/>
              <a:t>2</a:t>
            </a:fld>
            <a:endParaRPr lang="en-GB" noProof="0"/>
          </a:p>
        </p:txBody>
      </p:sp>
    </p:spTree>
    <p:extLst>
      <p:ext uri="{BB962C8B-B14F-4D97-AF65-F5344CB8AC3E}">
        <p14:creationId xmlns:p14="http://schemas.microsoft.com/office/powerpoint/2010/main" val="36029533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D4B9A9E5-4F7F-4A7D-9DE1-899232329269}" type="slidenum">
              <a:rPr lang="en-GB" noProof="0" smtClean="0"/>
              <a:t>23</a:t>
            </a:fld>
            <a:endParaRPr lang="en-GB" noProof="0"/>
          </a:p>
        </p:txBody>
      </p:sp>
    </p:spTree>
    <p:extLst>
      <p:ext uri="{BB962C8B-B14F-4D97-AF65-F5344CB8AC3E}">
        <p14:creationId xmlns:p14="http://schemas.microsoft.com/office/powerpoint/2010/main" val="1421154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spcBef>
                <a:spcPts val="1200"/>
              </a:spcBef>
              <a:buSzPct val="100000"/>
              <a:buFont typeface="Arial" pitchFamily="34" charset="0"/>
              <a:buNone/>
            </a:pPr>
            <a:r>
              <a:rPr lang="en-GB" b="1"/>
              <a:t>1 word (activate vs. register ; fast track instead of interactive) – one sentence (here – explained), one headline (gone aways – 5 times more people respond) one questions </a:t>
            </a:r>
          </a:p>
          <a:p>
            <a:pPr marL="182563" lvl="1" indent="-182563">
              <a:spcBef>
                <a:spcPts val="1200"/>
              </a:spcBef>
              <a:buSzPct val="100000"/>
              <a:buFont typeface="Arial" pitchFamily="34" charset="0"/>
              <a:buChar char="•"/>
            </a:pPr>
            <a:endParaRPr lang="en-GB" b="1"/>
          </a:p>
          <a:p>
            <a:pPr marL="182563" lvl="1" indent="-182563">
              <a:spcBef>
                <a:spcPts val="1200"/>
              </a:spcBef>
              <a:buSzPct val="100000"/>
              <a:buFont typeface="Arial" pitchFamily="34" charset="0"/>
              <a:buChar char="•"/>
            </a:pPr>
            <a:r>
              <a:rPr lang="en-GB" b="1"/>
              <a:t>Environment</a:t>
            </a:r>
            <a:r>
              <a:rPr lang="en-GB"/>
              <a:t>:</a:t>
            </a:r>
            <a:r>
              <a:rPr lang="en-GB" b="1"/>
              <a:t> </a:t>
            </a:r>
            <a:r>
              <a:rPr lang="en-GB"/>
              <a:t>seeking to contact 75+ at new address to verify details </a:t>
            </a:r>
          </a:p>
          <a:p>
            <a:r>
              <a:rPr lang="en-GB" sz="1600" b="1"/>
              <a:t>Ideas: </a:t>
            </a:r>
            <a:r>
              <a:rPr lang="en-GB" sz="1600"/>
              <a:t>salience (ask a relevant question &amp; draw attention to “why” should take action)</a:t>
            </a:r>
          </a:p>
          <a:p>
            <a:r>
              <a:rPr lang="en-GB" sz="1600" b="1"/>
              <a:t>Study design: </a:t>
            </a:r>
            <a:r>
              <a:rPr lang="en-GB" sz="1600"/>
              <a:t>send out 200 of each letter in parallel in Dec – to otherwise identical customers - and track response  </a:t>
            </a:r>
          </a:p>
          <a:p>
            <a:endParaRPr lang="en-GB" sz="1600"/>
          </a:p>
          <a:p>
            <a:r>
              <a:rPr lang="en-GB" sz="1400" b="1"/>
              <a:t>Results : </a:t>
            </a:r>
          </a:p>
          <a:p>
            <a:pPr marL="433387" lvl="1" indent="-171450"/>
            <a:r>
              <a:rPr lang="en-GB" sz="1200"/>
              <a:t>five-fold increase in response rate from 6.5% to 35.5%</a:t>
            </a:r>
          </a:p>
          <a:p>
            <a:r>
              <a:rPr lang="en-GB" sz="1400"/>
              <a:t>Now been rolled out to subsequent 1489 customers, and achieved 37.4% response rate</a:t>
            </a:r>
          </a:p>
          <a:p>
            <a:endParaRPr lang="en-GB" sz="1400"/>
          </a:p>
          <a:p>
            <a:r>
              <a:rPr lang="en-GB" sz="1400"/>
              <a:t>Money is expensive way to change behaviour: </a:t>
            </a:r>
            <a:r>
              <a:rPr lang="en-GB" sz="1400" err="1"/>
              <a:t>MyAviva</a:t>
            </a:r>
            <a:r>
              <a:rPr lang="en-GB" sz="1400"/>
              <a:t> vouchers: it does create an uplift but it’s expensive and also </a:t>
            </a:r>
          </a:p>
          <a:p>
            <a:endParaRPr lang="en-GB"/>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CREATE / HARNESS MOTIVATION </a:t>
            </a:r>
            <a:r>
              <a:rPr lang="en-GB" b="1"/>
              <a:t>NOT</a:t>
            </a:r>
            <a:r>
              <a:rPr lang="en-GB"/>
              <a:t> BY TALKING AT THE CUSTOMER BUT THROUGH THE RIGHT OPEN-ENDED QUESTION </a:t>
            </a:r>
          </a:p>
          <a:p>
            <a:endParaRPr lang="en-GB"/>
          </a:p>
          <a:p>
            <a:r>
              <a:rPr lang="en-US" sz="1200"/>
              <a:t>We have helped an Irish Health insurer radically improve their renewal call flow away from an “agent-led” approach (describing the plan and benefits) to an “customer-led” approach, harnessing the key question: </a:t>
            </a:r>
            <a:r>
              <a:rPr lang="en-US" sz="1200" i="1"/>
              <a:t>can you tell me what’s most important for you?</a:t>
            </a:r>
          </a:p>
          <a:p>
            <a:r>
              <a:rPr lang="en-US" sz="1200">
                <a:sym typeface="Wingdings" panose="05000000000000000000" pitchFamily="2" charset="2"/>
              </a:rPr>
              <a:t> Calls are shorter (not longer as feared) and retention rates have increased. </a:t>
            </a:r>
            <a:endParaRPr lang="en-US" sz="1200"/>
          </a:p>
          <a:p>
            <a:endParaRPr lang="en-US" sz="1200"/>
          </a:p>
          <a:p>
            <a:r>
              <a:rPr lang="en-US" sz="1200"/>
              <a:t>In a separate project, we found that life insurers achieve highest sales when they start the conversation with the question: </a:t>
            </a:r>
            <a:r>
              <a:rPr lang="en-US" sz="1200" i="1"/>
              <a:t>What got you thinking about life insurance? </a:t>
            </a:r>
          </a:p>
          <a:p>
            <a:endParaRPr lang="en-GB"/>
          </a:p>
        </p:txBody>
      </p:sp>
      <p:sp>
        <p:nvSpPr>
          <p:cNvPr id="4" name="Slide Number Placeholder 3"/>
          <p:cNvSpPr>
            <a:spLocks noGrp="1"/>
          </p:cNvSpPr>
          <p:nvPr>
            <p:ph type="sldNum" sz="quarter" idx="5"/>
          </p:nvPr>
        </p:nvSpPr>
        <p:spPr/>
        <p:txBody>
          <a:bodyPr/>
          <a:lstStyle/>
          <a:p>
            <a:pPr rtl="0"/>
            <a:fld id="{D4B9A9E5-4F7F-4A7D-9DE1-899232329269}" type="slidenum">
              <a:rPr lang="en-GB" noProof="0" smtClean="0"/>
              <a:t>24</a:t>
            </a:fld>
            <a:endParaRPr lang="en-GB" noProof="0"/>
          </a:p>
        </p:txBody>
      </p:sp>
    </p:spTree>
    <p:extLst>
      <p:ext uri="{BB962C8B-B14F-4D97-AF65-F5344CB8AC3E}">
        <p14:creationId xmlns:p14="http://schemas.microsoft.com/office/powerpoint/2010/main" val="13321179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D4B9A9E5-4F7F-4A7D-9DE1-899232329269}" type="slidenum">
              <a:rPr lang="en-GB" smtClean="0"/>
              <a:t>25</a:t>
            </a:fld>
            <a:endParaRPr lang="en-GB"/>
          </a:p>
        </p:txBody>
      </p:sp>
    </p:spTree>
    <p:extLst>
      <p:ext uri="{BB962C8B-B14F-4D97-AF65-F5344CB8AC3E}">
        <p14:creationId xmlns:p14="http://schemas.microsoft.com/office/powerpoint/2010/main" val="767906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some examples: </a:t>
            </a:r>
          </a:p>
          <a:p>
            <a:r>
              <a:rPr lang="en-GB" dirty="0"/>
              <a:t>-non disclosure: it’s because people want lower prices</a:t>
            </a:r>
          </a:p>
          <a:p>
            <a:pPr marL="171450" indent="-171450">
              <a:buFontTx/>
              <a:buChar char="-"/>
            </a:pPr>
            <a:r>
              <a:rPr lang="en-GB" dirty="0"/>
              <a:t>don’t contact people – they’re more likely to lapse</a:t>
            </a:r>
          </a:p>
          <a:p>
            <a:pPr marL="171450" indent="-171450">
              <a:buFontTx/>
              <a:buChar char="-"/>
            </a:pPr>
            <a:r>
              <a:rPr lang="en-GB" dirty="0"/>
              <a:t>Early cancellations –it’s because of buyers’ remorse </a:t>
            </a:r>
          </a:p>
          <a:p>
            <a:pPr marL="171450" indent="-171450">
              <a:buFontTx/>
              <a:buChar char="-"/>
            </a:pPr>
            <a:r>
              <a:rPr lang="en-GB" dirty="0"/>
              <a:t>- people need insurance- they can afford it – they like this brand: so they’ll buy insurance from this brand… NOT NECESSARILY!</a:t>
            </a:r>
          </a:p>
          <a:p>
            <a:pPr marL="171450" indent="-171450">
              <a:buFontTx/>
              <a:buChar char="-"/>
            </a:pPr>
            <a:endParaRPr lang="en-GB" dirty="0"/>
          </a:p>
          <a:p>
            <a:pPr marL="171450" indent="-171450">
              <a:buFontTx/>
              <a:buChar char="-"/>
            </a:pPr>
            <a:r>
              <a:rPr lang="en-GB" dirty="0"/>
              <a:t>Maybe that’s where I make it personal and tell the story of how predictive underwriting led me into the arms of behavioural science… </a:t>
            </a:r>
          </a:p>
          <a:p>
            <a:pPr marL="171450" indent="-171450">
              <a:buFontTx/>
              <a:buChar char="-"/>
            </a:pPr>
            <a:endParaRPr lang="en-GB" dirty="0"/>
          </a:p>
          <a:p>
            <a:pPr marL="171450" indent="-171450">
              <a:buFontTx/>
              <a:buChar char="-"/>
            </a:pPr>
            <a:endParaRPr lang="en-GB" dirty="0"/>
          </a:p>
          <a:p>
            <a:r>
              <a:rPr lang="en-GB" dirty="0"/>
              <a:t>This is actually the core message of behavioural science: human behaviour is more complicated than you think. Unlike what traditional economics says – it doesn’t follow a simple model. (e.g. price curve – sometimes demand goes UP when the price goes up!). It’s context dependant for a start: look at your own behaviour – have you ever done something directly in contrast to your own behaviour somewhere else? Yes </a:t>
            </a:r>
          </a:p>
          <a:p>
            <a:endParaRPr lang="en-GB" dirty="0"/>
          </a:p>
          <a:p>
            <a:r>
              <a:rPr lang="en-GB" dirty="0"/>
              <a:t>Our business: myth busting</a:t>
            </a:r>
          </a:p>
          <a:p>
            <a:r>
              <a:rPr lang="en-GB" dirty="0"/>
              <a:t>Or at least: testing conventional wisdom </a:t>
            </a:r>
          </a:p>
          <a:p>
            <a:r>
              <a:rPr lang="en-GB" dirty="0"/>
              <a:t>Ask: is that the full picture?</a:t>
            </a:r>
          </a:p>
          <a:p>
            <a:pPr marL="171450" indent="-171450">
              <a:buFontTx/>
              <a:buChar char="-"/>
            </a:pPr>
            <a:endParaRPr lang="en-GB" dirty="0"/>
          </a:p>
          <a:p>
            <a:pPr marL="171450" indent="-171450">
              <a:buFontTx/>
              <a:buChar char="-"/>
            </a:pPr>
            <a:endParaRPr lang="en-GB" dirty="0"/>
          </a:p>
        </p:txBody>
      </p:sp>
      <p:sp>
        <p:nvSpPr>
          <p:cNvPr id="4" name="Slide Number Placeholder 3"/>
          <p:cNvSpPr>
            <a:spLocks noGrp="1"/>
          </p:cNvSpPr>
          <p:nvPr>
            <p:ph type="sldNum" sz="quarter" idx="5"/>
          </p:nvPr>
        </p:nvSpPr>
        <p:spPr/>
        <p:txBody>
          <a:bodyPr/>
          <a:lstStyle/>
          <a:p>
            <a:pPr rtl="0"/>
            <a:fld id="{D4B9A9E5-4F7F-4A7D-9DE1-899232329269}" type="slidenum">
              <a:rPr lang="en-GB" noProof="0" smtClean="0"/>
              <a:t>3</a:t>
            </a:fld>
            <a:endParaRPr lang="en-GB" noProof="0"/>
          </a:p>
        </p:txBody>
      </p:sp>
    </p:spTree>
    <p:extLst>
      <p:ext uri="{BB962C8B-B14F-4D97-AF65-F5344CB8AC3E}">
        <p14:creationId xmlns:p14="http://schemas.microsoft.com/office/powerpoint/2010/main" val="749807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32A22-ADFE-00CC-73A4-42EB7020E5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364CCC-57EE-D6EE-AC79-50C21028FB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3869A2-0348-FFC6-DFCF-8E8E7F3595D7}"/>
              </a:ext>
            </a:extLst>
          </p:cNvPr>
          <p:cNvSpPr>
            <a:spLocks noGrp="1"/>
          </p:cNvSpPr>
          <p:nvPr>
            <p:ph type="body" idx="1"/>
          </p:nvPr>
        </p:nvSpPr>
        <p:spPr/>
        <p:txBody>
          <a:bodyPr/>
          <a:lstStyle/>
          <a:p>
            <a:r>
              <a:rPr lang="en-GB" dirty="0"/>
              <a:t>We “should” have: Set preferences that remain stable across context and time.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Mental accounting $5 saving on a pen vs. a suit. </a:t>
            </a:r>
            <a:endParaRPr lang="en-GB"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Participants are asked about buying both a jacket and a calculator. They are told that the calculator is on sale for $5 at a store across town. The price of the calculator and jacket are counterbalanced, such that people are always spending the same total amount of money (i.e., $135 if they do not drive across town versus $130 if they do).</a:t>
            </a:r>
            <a:endParaRPr lang="en-GB" dirty="0">
              <a:ea typeface="Calibri"/>
              <a:cs typeface="Calibri"/>
            </a:endParaRPr>
          </a:p>
          <a:p>
            <a:endParaRPr lang="en-GB" dirty="0"/>
          </a:p>
          <a:p>
            <a:r>
              <a:rPr lang="en-GB" dirty="0"/>
              <a:t>Do I Like shouting at the top of my voice – depends on the context</a:t>
            </a:r>
            <a:endParaRPr lang="en-GB" dirty="0">
              <a:ea typeface="Calibri"/>
              <a:cs typeface="Calibri"/>
            </a:endParaRPr>
          </a:p>
          <a:p>
            <a:r>
              <a:rPr lang="en-GB" dirty="0"/>
              <a:t>DO I pay $10 for a beer… depends on the context – night out – nice bar with my wife – sure. Corner shop liquor store – definitely not. </a:t>
            </a:r>
            <a:endParaRPr lang="en-GB" dirty="0">
              <a:ea typeface="Calibri"/>
              <a:cs typeface="Calibri"/>
            </a:endParaRPr>
          </a:p>
          <a:p>
            <a:endParaRPr lang="en-GB" dirty="0"/>
          </a:p>
          <a:p>
            <a:r>
              <a:rPr lang="en-GB" dirty="0"/>
              <a:t>Sounds theoretical or irrelevant until you come to real scenario: e.g. will customers be happy waiting 19 days for their claim to be paid out? IT depends! Are the expectations managed? Updated? Good reason given? </a:t>
            </a:r>
            <a:endParaRPr lang="en-GB" dirty="0">
              <a:ea typeface="Calibri"/>
              <a:cs typeface="Calibri"/>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a golden rule is: should they do it /buy it / but will they? It depends a lot on the context! </a:t>
            </a:r>
            <a:endParaRPr lang="en-GB"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Don’t oversimplify things – humans also act on… </a:t>
            </a:r>
            <a:endParaRPr lang="en-GB"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Example of this going wrong: New coke as an example of getting this wrong (on the right) – superior flavour etc but backlash </a:t>
            </a:r>
            <a:endParaRPr lang="en-GB"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me: self ordering counters at Burrito place – yes if it’s just a transactional view of the world… but I don’t like the uncertainty of ordering – I got it wrong – it’s the </a:t>
            </a:r>
            <a:r>
              <a:rPr lang="en-GB" dirty="0" err="1"/>
              <a:t>opostive</a:t>
            </a:r>
            <a:r>
              <a:rPr lang="en-GB" dirty="0"/>
              <a:t> of the relaxing “lunch out” experience I wish… </a:t>
            </a:r>
            <a:endParaRPr lang="en-GB"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And then an insurance example: insurance through a large furniture store – yes they need it and can afford it – AND THEY LIKE THIS BRAND – but they don’t expect to buy insurance from this brand! </a:t>
            </a:r>
            <a:endParaRPr lang="en-GB" dirty="0">
              <a:ea typeface="Calibri"/>
              <a:cs typeface="Calibri"/>
            </a:endParaRPr>
          </a:p>
          <a:p>
            <a:endParaRPr lang="en-GB" dirty="0"/>
          </a:p>
        </p:txBody>
      </p:sp>
      <p:sp>
        <p:nvSpPr>
          <p:cNvPr id="4" name="Slide Number Placeholder 3">
            <a:extLst>
              <a:ext uri="{FF2B5EF4-FFF2-40B4-BE49-F238E27FC236}">
                <a16:creationId xmlns:a16="http://schemas.microsoft.com/office/drawing/2014/main" id="{828FA83B-EDBC-C8C1-E13D-32805D420F00}"/>
              </a:ext>
            </a:extLst>
          </p:cNvPr>
          <p:cNvSpPr>
            <a:spLocks noGrp="1"/>
          </p:cNvSpPr>
          <p:nvPr>
            <p:ph type="sldNum" sz="quarter" idx="5"/>
          </p:nvPr>
        </p:nvSpPr>
        <p:spPr/>
        <p:txBody>
          <a:bodyPr/>
          <a:lstStyle/>
          <a:p>
            <a:pPr rtl="0"/>
            <a:fld id="{D4B9A9E5-4F7F-4A7D-9DE1-899232329269}" type="slidenum">
              <a:rPr lang="en-GB" noProof="0" smtClean="0"/>
              <a:t>4</a:t>
            </a:fld>
            <a:endParaRPr lang="en-GB" noProof="0"/>
          </a:p>
        </p:txBody>
      </p:sp>
    </p:spTree>
    <p:extLst>
      <p:ext uri="{BB962C8B-B14F-4D97-AF65-F5344CB8AC3E}">
        <p14:creationId xmlns:p14="http://schemas.microsoft.com/office/powerpoint/2010/main" val="1294935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SwissReSans" pitchFamily="34" charset="0"/>
              <a:ea typeface="+mn-ea"/>
              <a:cs typeface="+mn-cs"/>
            </a:endParaRPr>
          </a:p>
          <a:p>
            <a:r>
              <a:rPr lang="en-US" sz="1200" kern="1200" dirty="0">
                <a:solidFill>
                  <a:schemeClr val="tx1"/>
                </a:solidFill>
                <a:effectLst/>
                <a:latin typeface="SwissReSans" pitchFamily="34" charset="0"/>
                <a:ea typeface="+mn-ea"/>
                <a:cs typeface="+mn-cs"/>
              </a:rPr>
              <a:t>But can you do it in German – actually yes… </a:t>
            </a:r>
          </a:p>
          <a:p>
            <a:endParaRPr lang="en-US" sz="1200" kern="1200" dirty="0">
              <a:solidFill>
                <a:schemeClr val="tx1"/>
              </a:solidFill>
              <a:effectLst/>
              <a:latin typeface="SwissReSans" pitchFamily="34" charset="0"/>
              <a:ea typeface="+mn-ea"/>
              <a:cs typeface="+mn-cs"/>
            </a:endParaRPr>
          </a:p>
          <a:p>
            <a:r>
              <a:rPr lang="en-US" sz="1200" kern="1200" dirty="0">
                <a:solidFill>
                  <a:schemeClr val="tx1"/>
                </a:solidFill>
                <a:effectLst/>
                <a:latin typeface="SwissReSans" pitchFamily="34" charset="0"/>
                <a:ea typeface="+mn-ea"/>
                <a:cs typeface="+mn-cs"/>
              </a:rPr>
              <a:t>Hello everyone and thank you for taking the time to come and listen to us.</a:t>
            </a:r>
            <a:endParaRPr lang="de-DE" sz="1200" kern="1200" dirty="0">
              <a:solidFill>
                <a:schemeClr val="tx1"/>
              </a:solidFill>
              <a:effectLst/>
              <a:latin typeface="SwissReSans" pitchFamily="34" charset="0"/>
              <a:ea typeface="+mn-ea"/>
              <a:cs typeface="+mn-cs"/>
            </a:endParaRPr>
          </a:p>
          <a:p>
            <a:r>
              <a:rPr lang="en-US" sz="1200" kern="1200" dirty="0">
                <a:solidFill>
                  <a:schemeClr val="tx1"/>
                </a:solidFill>
                <a:effectLst/>
                <a:latin typeface="SwissReSans" pitchFamily="34" charset="0"/>
                <a:ea typeface="+mn-ea"/>
                <a:cs typeface="+mn-cs"/>
              </a:rPr>
              <a:t>Firstly, Will, I’d like to congratulate you for a very good presentation.</a:t>
            </a:r>
            <a:endParaRPr lang="de-DE" sz="1200" kern="1200" dirty="0">
              <a:solidFill>
                <a:schemeClr val="tx1"/>
              </a:solidFill>
              <a:effectLst/>
              <a:latin typeface="SwissReSans" pitchFamily="34" charset="0"/>
              <a:ea typeface="+mn-ea"/>
              <a:cs typeface="+mn-cs"/>
            </a:endParaRPr>
          </a:p>
          <a:p>
            <a:r>
              <a:rPr lang="en-US" sz="1200" kern="1200" dirty="0">
                <a:solidFill>
                  <a:schemeClr val="tx1"/>
                </a:solidFill>
                <a:effectLst/>
                <a:latin typeface="SwissReSans" pitchFamily="34" charset="0"/>
                <a:ea typeface="+mn-ea"/>
                <a:cs typeface="+mn-cs"/>
              </a:rPr>
              <a:t>I would like to share with the rest of you what inspired me one year ago on behavioral insights. I realized the importance of effective letter writing which can change the mindset of a client. </a:t>
            </a:r>
          </a:p>
          <a:p>
            <a:endParaRPr lang="en-GB" sz="1400" b="1" dirty="0"/>
          </a:p>
          <a:p>
            <a:r>
              <a:rPr lang="en-GB" sz="1400" b="1" dirty="0"/>
              <a:t>Two-phased intervention:</a:t>
            </a:r>
          </a:p>
          <a:p>
            <a:pPr lvl="1"/>
            <a:r>
              <a:rPr lang="en-GB" sz="1200" dirty="0"/>
              <a:t>Phase 1 is a follow-up phone call (July to Sept 2015)</a:t>
            </a:r>
          </a:p>
          <a:p>
            <a:pPr lvl="1"/>
            <a:r>
              <a:rPr lang="en-GB" sz="1200" dirty="0"/>
              <a:t>Phase 2 kept the follow-up phone call and introduced revised offer letter (Oct – Dec 2015). Behavioural Principles tested: Priming (positive message) and Commitment </a:t>
            </a:r>
          </a:p>
          <a:p>
            <a:r>
              <a:rPr lang="en-GB" dirty="0"/>
              <a:t>.</a:t>
            </a:r>
          </a:p>
          <a:p>
            <a:endParaRPr lang="en-GB" dirty="0"/>
          </a:p>
          <a:p>
            <a:pPr lvl="0"/>
            <a:r>
              <a:rPr lang="en-US" dirty="0"/>
              <a:t>The letter consists of two parts: cover letter (first 2 pages) and offer which need to be signed by the client.</a:t>
            </a:r>
            <a:endParaRPr lang="en-GB" dirty="0"/>
          </a:p>
          <a:p>
            <a:pPr lvl="0"/>
            <a:r>
              <a:rPr lang="en-US" dirty="0"/>
              <a:t>Typically, the agent will explain this to the customer at an appointment </a:t>
            </a:r>
            <a:endParaRPr lang="en-GB" dirty="0"/>
          </a:p>
          <a:p>
            <a:endParaRPr lang="en-US" sz="1200" kern="1200" dirty="0">
              <a:solidFill>
                <a:schemeClr val="tx1"/>
              </a:solidFill>
              <a:effectLst/>
              <a:latin typeface="SwissReSans" pitchFamily="34" charset="0"/>
              <a:ea typeface="+mn-ea"/>
              <a:cs typeface="+mn-cs"/>
            </a:endParaRPr>
          </a:p>
          <a:p>
            <a:endParaRPr lang="en-US" sz="1200" kern="1200" dirty="0">
              <a:solidFill>
                <a:schemeClr val="tx1"/>
              </a:solidFill>
              <a:effectLst/>
              <a:latin typeface="SwissReSans" pitchFamily="34" charset="0"/>
              <a:ea typeface="+mn-ea"/>
              <a:cs typeface="+mn-cs"/>
            </a:endParaRPr>
          </a:p>
          <a:p>
            <a:r>
              <a:rPr lang="en-US" sz="1200" kern="1200" dirty="0">
                <a:solidFill>
                  <a:schemeClr val="tx1"/>
                </a:solidFill>
                <a:effectLst/>
                <a:latin typeface="SwissReSans" pitchFamily="34" charset="0"/>
                <a:ea typeface="+mn-ea"/>
                <a:cs typeface="+mn-cs"/>
              </a:rPr>
              <a:t>A year ago I felt we had the perfect approach in writing letters. But I was wrong.</a:t>
            </a:r>
            <a:endParaRPr lang="de-DE" sz="1200" kern="1200" dirty="0">
              <a:solidFill>
                <a:schemeClr val="tx1"/>
              </a:solidFill>
              <a:effectLst/>
              <a:latin typeface="SwissReSans" pitchFamily="34" charset="0"/>
              <a:ea typeface="+mn-ea"/>
              <a:cs typeface="+mn-cs"/>
            </a:endParaRPr>
          </a:p>
          <a:p>
            <a:r>
              <a:rPr lang="en-US" sz="1200" kern="1200" dirty="0">
                <a:solidFill>
                  <a:schemeClr val="tx1"/>
                </a:solidFill>
                <a:effectLst/>
                <a:latin typeface="SwissReSans" pitchFamily="34" charset="0"/>
                <a:ea typeface="+mn-ea"/>
                <a:cs typeface="+mn-cs"/>
              </a:rPr>
              <a:t>Simply because Will highlighted the following suggestions on how to shorten and to encourage a client to read and respond to on letters.</a:t>
            </a:r>
            <a:endParaRPr lang="en-GB" sz="1400" b="1" dirty="0"/>
          </a:p>
          <a:p>
            <a:endParaRPr lang="en-GB" dirty="0"/>
          </a:p>
          <a:p>
            <a:endParaRPr lang="en-GB" dirty="0"/>
          </a:p>
          <a:p>
            <a:r>
              <a:rPr lang="en-GB" dirty="0"/>
              <a:t>shorter time-frame</a:t>
            </a:r>
          </a:p>
          <a:p>
            <a:r>
              <a:rPr lang="en-GB" dirty="0"/>
              <a:t>less emphasis on financial benefit</a:t>
            </a:r>
            <a:r>
              <a:rPr lang="en-GB" baseline="0" dirty="0"/>
              <a:t> (though still there)</a:t>
            </a:r>
          </a:p>
          <a:p>
            <a:r>
              <a:rPr lang="en-GB" baseline="0" dirty="0"/>
              <a:t>detail etc on the next page</a:t>
            </a:r>
          </a:p>
          <a:p>
            <a:r>
              <a:rPr lang="en-GB" baseline="0" dirty="0"/>
              <a:t>asking for help (Ego) </a:t>
            </a:r>
            <a:endParaRPr lang="en-GB" dirty="0"/>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implemented in October 2015 – comparison is with same time period 2014</a:t>
            </a:r>
          </a:p>
          <a:p>
            <a:endParaRPr lang="en-GB" dirty="0"/>
          </a:p>
        </p:txBody>
      </p:sp>
      <p:sp>
        <p:nvSpPr>
          <p:cNvPr id="4" name="Slide Number Placeholder 3"/>
          <p:cNvSpPr>
            <a:spLocks noGrp="1"/>
          </p:cNvSpPr>
          <p:nvPr>
            <p:ph type="sldNum" sz="quarter" idx="5"/>
          </p:nvPr>
        </p:nvSpPr>
        <p:spPr/>
        <p:txBody>
          <a:bodyPr/>
          <a:lstStyle/>
          <a:p>
            <a:pPr rtl="0"/>
            <a:fld id="{D4B9A9E5-4F7F-4A7D-9DE1-899232329269}" type="slidenum">
              <a:rPr lang="en-GB" noProof="0" smtClean="0"/>
              <a:t>5</a:t>
            </a:fld>
            <a:endParaRPr lang="en-GB" noProof="0"/>
          </a:p>
        </p:txBody>
      </p:sp>
    </p:spTree>
    <p:extLst>
      <p:ext uri="{BB962C8B-B14F-4D97-AF65-F5344CB8AC3E}">
        <p14:creationId xmlns:p14="http://schemas.microsoft.com/office/powerpoint/2010/main" val="3885504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implemented in October 2015 – comparison is with same time period 2014</a:t>
            </a:r>
          </a:p>
          <a:p>
            <a:r>
              <a:rPr lang="en-GB" dirty="0"/>
              <a:t>confidence</a:t>
            </a:r>
            <a:r>
              <a:rPr lang="en-GB" baseline="0" dirty="0"/>
              <a:t> at 90% for 30 days. </a:t>
            </a:r>
          </a:p>
          <a:p>
            <a:endParaRPr lang="en-GB" baseline="0" dirty="0"/>
          </a:p>
          <a:p>
            <a:r>
              <a:rPr lang="en-GB" baseline="0" dirty="0"/>
              <a:t>brings average turn-around down by 1 day</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benchmark: average turn-around time is 22 days, proportion returned within 14 days is 41%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pPr rtl="0"/>
            <a:fld id="{D4B9A9E5-4F7F-4A7D-9DE1-899232329269}" type="slidenum">
              <a:rPr lang="en-GB" noProof="0" smtClean="0"/>
              <a:t>6</a:t>
            </a:fld>
            <a:endParaRPr lang="en-GB" noProof="0"/>
          </a:p>
        </p:txBody>
      </p:sp>
    </p:spTree>
    <p:extLst>
      <p:ext uri="{BB962C8B-B14F-4D97-AF65-F5344CB8AC3E}">
        <p14:creationId xmlns:p14="http://schemas.microsoft.com/office/powerpoint/2010/main" val="3049871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C46FD-6119-53C7-4560-416DD6DDE0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321E19-C62A-DD8C-D551-20338872E0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4E1498-ACD0-3728-F2E8-3A24766360E1}"/>
              </a:ext>
            </a:extLst>
          </p:cNvPr>
          <p:cNvSpPr>
            <a:spLocks noGrp="1"/>
          </p:cNvSpPr>
          <p:nvPr>
            <p:ph type="body" idx="1"/>
          </p:nvPr>
        </p:nvSpPr>
        <p:spPr/>
        <p:txBody>
          <a:bodyPr/>
          <a:lstStyle/>
          <a:p>
            <a:endParaRPr lang="en-GB" dirty="0"/>
          </a:p>
          <a:p>
            <a:endParaRPr lang="en-GB" dirty="0"/>
          </a:p>
          <a:p>
            <a:r>
              <a:rPr lang="en-GB" dirty="0"/>
              <a:t>Smoker status</a:t>
            </a:r>
          </a:p>
          <a:p>
            <a:r>
              <a:rPr lang="en-GB" dirty="0"/>
              <a:t>The honesty declaration led to a 1% absolute increase: from 15% to 16% (relative uplift of 6%). Then the revised options (daily, weekly, monthly, I quit less than a year ago etc) led to 19% (that’s a 25% relative uplift!) at no cost!</a:t>
            </a:r>
          </a:p>
          <a:p>
            <a:r>
              <a:rPr lang="en-GB" dirty="0"/>
              <a:t>Similar trial run in </a:t>
            </a:r>
            <a:r>
              <a:rPr lang="en-GB" dirty="0" err="1"/>
              <a:t>Indonsia</a:t>
            </a:r>
            <a:r>
              <a:rPr lang="en-GB" dirty="0"/>
              <a:t>, -the new response options led to an increase in disclosure but with differences between men and women: men 1% increase, women 3% increase! </a:t>
            </a:r>
          </a:p>
          <a:p>
            <a:endParaRPr lang="en-GB" dirty="0"/>
          </a:p>
          <a:p>
            <a:r>
              <a:rPr lang="en-GB" dirty="0"/>
              <a:t>Easy underwriting? Quick underwriting? What if that conveys it’s not suitable? How about: we’ll find you the right cover </a:t>
            </a:r>
          </a:p>
          <a:p>
            <a:endParaRPr lang="en-GB" dirty="0"/>
          </a:p>
          <a:p>
            <a:r>
              <a:rPr lang="en-GB" dirty="0"/>
              <a:t>From 0.5% inbound calls to 1.5% inbound calls</a:t>
            </a:r>
          </a:p>
          <a:p>
            <a:r>
              <a:rPr lang="en-GB" dirty="0"/>
              <a:t>From 0.2% sales to 0.5% sales </a:t>
            </a:r>
          </a:p>
          <a:p>
            <a:r>
              <a:rPr lang="en-GB" dirty="0"/>
              <a:t>#</a:t>
            </a:r>
          </a:p>
          <a:p>
            <a:r>
              <a:rPr lang="en-GB" dirty="0"/>
              <a:t>Allianz example with doctor forms: </a:t>
            </a:r>
          </a:p>
          <a:p>
            <a:pPr lvl="0"/>
            <a:r>
              <a:rPr lang="en-GB" dirty="0"/>
              <a:t>Where an application requires medical evidence from a doctor – a form is sent to the doctor </a:t>
            </a:r>
          </a:p>
          <a:p>
            <a:pPr lvl="0"/>
            <a:r>
              <a:rPr lang="en-GB" dirty="0"/>
              <a:t>the speed of turn-around affects the likelihood of purchase – hence seeking to speed things up. </a:t>
            </a:r>
          </a:p>
          <a:p>
            <a:pPr lvl="0"/>
            <a:r>
              <a:rPr lang="en-GB" dirty="0"/>
              <a:t>traditional tools are not effective (more money, more info, longer time-window)</a:t>
            </a:r>
          </a:p>
          <a:p>
            <a:pPr lvl="0"/>
            <a:r>
              <a:rPr lang="en-GB" dirty="0"/>
              <a:t>The new letter is shorter, taps into Ego (“this is how you can help”), and asks for 7 day turn-around (previously 2 weeks) without mentioning financial payment</a:t>
            </a:r>
          </a:p>
          <a:p>
            <a:pPr lvl="0"/>
            <a:r>
              <a:rPr lang="en-GB" dirty="0"/>
              <a:t>Results: from 6% responding within </a:t>
            </a:r>
          </a:p>
          <a:p>
            <a:endParaRPr lang="en-GB" dirty="0"/>
          </a:p>
        </p:txBody>
      </p:sp>
      <p:sp>
        <p:nvSpPr>
          <p:cNvPr id="4" name="Slide Number Placeholder 3">
            <a:extLst>
              <a:ext uri="{FF2B5EF4-FFF2-40B4-BE49-F238E27FC236}">
                <a16:creationId xmlns:a16="http://schemas.microsoft.com/office/drawing/2014/main" id="{ED410202-9CF9-283B-E45D-953C8184E48E}"/>
              </a:ext>
            </a:extLst>
          </p:cNvPr>
          <p:cNvSpPr>
            <a:spLocks noGrp="1"/>
          </p:cNvSpPr>
          <p:nvPr>
            <p:ph type="sldNum" sz="quarter" idx="5"/>
          </p:nvPr>
        </p:nvSpPr>
        <p:spPr/>
        <p:txBody>
          <a:bodyPr/>
          <a:lstStyle/>
          <a:p>
            <a:pPr rtl="0"/>
            <a:fld id="{D4B9A9E5-4F7F-4A7D-9DE1-899232329269}" type="slidenum">
              <a:rPr lang="en-GB" noProof="0" smtClean="0"/>
              <a:t>7</a:t>
            </a:fld>
            <a:endParaRPr lang="en-GB" noProof="0"/>
          </a:p>
        </p:txBody>
      </p:sp>
    </p:spTree>
    <p:extLst>
      <p:ext uri="{BB962C8B-B14F-4D97-AF65-F5344CB8AC3E}">
        <p14:creationId xmlns:p14="http://schemas.microsoft.com/office/powerpoint/2010/main" val="3255791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EF6F1-A03E-1537-E246-84AC7974C4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FF91B8-7B56-DF4E-096D-3E913FAF29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496453-FC54-044B-0233-A7F4CF127247}"/>
              </a:ext>
            </a:extLst>
          </p:cNvPr>
          <p:cNvSpPr>
            <a:spLocks noGrp="1"/>
          </p:cNvSpPr>
          <p:nvPr>
            <p:ph type="body" idx="1"/>
          </p:nvPr>
        </p:nvSpPr>
        <p:spPr/>
        <p:txBody>
          <a:bodyPr/>
          <a:lstStyle/>
          <a:p>
            <a:r>
              <a:rPr lang="en-GB" sz="1200"/>
              <a:t>Natural- enthusiastic – we think about this all day. </a:t>
            </a:r>
          </a:p>
          <a:p>
            <a:r>
              <a:rPr lang="en-GB" sz="1200"/>
              <a:t>Ever since I’ve been in insurance this happens…</a:t>
            </a:r>
          </a:p>
          <a:p>
            <a:r>
              <a:rPr lang="en-GB" sz="1200"/>
              <a:t>Most of us have probably felt the same – especially for those of us in the room whose job revolves around customer… BUT how do you tackle it? (not least because sometimes people commission customer research to “validate” their idea...)</a:t>
            </a:r>
          </a:p>
          <a:p>
            <a:r>
              <a:rPr lang="en-GB" sz="1200"/>
              <a:t>Framework to address this? We can help you </a:t>
            </a:r>
          </a:p>
          <a:p>
            <a:endParaRPr lang="en-GB" sz="1200"/>
          </a:p>
          <a:p>
            <a:r>
              <a:rPr lang="en-GB" sz="1200"/>
              <a:t>The myth of “if we build it they will come”</a:t>
            </a:r>
          </a:p>
          <a:p>
            <a:r>
              <a:rPr lang="en-GB"/>
              <a:t>Companies build things they think customers want.</a:t>
            </a:r>
          </a:p>
          <a:p>
            <a:r>
              <a:rPr lang="en-GB"/>
              <a:t>Or worse still: things customers SHOULD WANT</a:t>
            </a:r>
          </a:p>
          <a:p>
            <a:r>
              <a:rPr lang="en-GB"/>
              <a:t>But look at COM-B: it’s really about motivation </a:t>
            </a:r>
          </a:p>
          <a:p>
            <a:r>
              <a:rPr lang="en-GB"/>
              <a:t>Make it easy –the root of my predictive days – didn’t make a difference.</a:t>
            </a:r>
          </a:p>
          <a:p>
            <a:r>
              <a:rPr lang="en-GB"/>
              <a:t>And yet when someone is motivated they’ll go through all kinds of pain to achieve their goal.</a:t>
            </a:r>
          </a:p>
          <a:p>
            <a:r>
              <a:rPr lang="en-GB"/>
              <a:t>Sometimes the pain also signifies something – effort heuristic – tailor made suit</a:t>
            </a:r>
          </a:p>
          <a:p>
            <a:endParaRPr lang="en-GB"/>
          </a:p>
        </p:txBody>
      </p:sp>
      <p:sp>
        <p:nvSpPr>
          <p:cNvPr id="4" name="Slide Number Placeholder 3">
            <a:extLst>
              <a:ext uri="{FF2B5EF4-FFF2-40B4-BE49-F238E27FC236}">
                <a16:creationId xmlns:a16="http://schemas.microsoft.com/office/drawing/2014/main" id="{C943E0D3-2B19-434A-9904-3BDF823649F8}"/>
              </a:ext>
            </a:extLst>
          </p:cNvPr>
          <p:cNvSpPr>
            <a:spLocks noGrp="1"/>
          </p:cNvSpPr>
          <p:nvPr>
            <p:ph type="sldNum" sz="quarter" idx="5"/>
          </p:nvPr>
        </p:nvSpPr>
        <p:spPr/>
        <p:txBody>
          <a:bodyPr/>
          <a:lstStyle/>
          <a:p>
            <a:pPr rtl="0"/>
            <a:fld id="{D4B9A9E5-4F7F-4A7D-9DE1-899232329269}" type="slidenum">
              <a:rPr lang="en-GB" noProof="0" smtClean="0"/>
              <a:t>8</a:t>
            </a:fld>
            <a:endParaRPr lang="en-GB" noProof="0"/>
          </a:p>
        </p:txBody>
      </p:sp>
    </p:spTree>
    <p:extLst>
      <p:ext uri="{BB962C8B-B14F-4D97-AF65-F5344CB8AC3E}">
        <p14:creationId xmlns:p14="http://schemas.microsoft.com/office/powerpoint/2010/main" val="2778171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a:solidFill>
                  <a:srgbClr val="334445"/>
                </a:solidFill>
                <a:effectLst/>
                <a:latin typeface="Lyon Text"/>
              </a:rPr>
              <a:t>Step 1 </a:t>
            </a:r>
            <a:r>
              <a:rPr lang="en-GB" sz="1200"/>
              <a:t>Too often we assume people want something (or </a:t>
            </a:r>
            <a:r>
              <a:rPr lang="en-GB" sz="1200" i="1"/>
              <a:t>should</a:t>
            </a:r>
            <a:r>
              <a:rPr lang="en-GB" sz="1200"/>
              <a:t> want it). Behaviour change requires </a:t>
            </a:r>
            <a:r>
              <a:rPr lang="en-GB" sz="1200" b="1"/>
              <a:t>capability</a:t>
            </a:r>
            <a:r>
              <a:rPr lang="en-GB" sz="1200"/>
              <a:t>, </a:t>
            </a:r>
            <a:r>
              <a:rPr lang="en-GB" sz="1200" b="1"/>
              <a:t>opportunity</a:t>
            </a:r>
            <a:r>
              <a:rPr lang="en-GB" sz="1200"/>
              <a:t> and </a:t>
            </a:r>
            <a:r>
              <a:rPr lang="en-GB" sz="1200" b="1"/>
              <a:t>motivation</a:t>
            </a:r>
            <a:r>
              <a:rPr lang="en-GB" sz="1200"/>
              <a:t>. </a:t>
            </a:r>
            <a:br>
              <a:rPr lang="en-GB" sz="1200"/>
            </a:br>
            <a:br>
              <a:rPr lang="en-GB" sz="1200"/>
            </a:br>
            <a:endParaRPr lang="en-GB" sz="1200"/>
          </a:p>
          <a:p>
            <a:pPr algn="l"/>
            <a:endParaRPr lang="en-GB" b="0" i="0">
              <a:solidFill>
                <a:srgbClr val="334445"/>
              </a:solidFill>
              <a:effectLst/>
              <a:latin typeface="Lyon Text"/>
            </a:endParaRPr>
          </a:p>
          <a:p>
            <a:pPr algn="l"/>
            <a:endParaRPr lang="en-GB" b="0" i="0">
              <a:solidFill>
                <a:srgbClr val="334445"/>
              </a:solidFill>
              <a:effectLst/>
              <a:latin typeface="Lyon Text"/>
            </a:endParaRPr>
          </a:p>
          <a:p>
            <a:pPr algn="l"/>
            <a:r>
              <a:rPr lang="en-GB" b="0" i="0">
                <a:solidFill>
                  <a:srgbClr val="334445"/>
                </a:solidFill>
                <a:effectLst/>
                <a:latin typeface="Lyon Text"/>
              </a:rPr>
              <a:t>The COM-B model for </a:t>
            </a:r>
            <a:r>
              <a:rPr lang="en-GB" b="0" i="0" err="1">
                <a:solidFill>
                  <a:srgbClr val="334445"/>
                </a:solidFill>
                <a:effectLst/>
                <a:latin typeface="Lyon Text"/>
              </a:rPr>
              <a:t>behavior</a:t>
            </a:r>
            <a:r>
              <a:rPr lang="en-GB" b="0" i="0">
                <a:solidFill>
                  <a:srgbClr val="334445"/>
                </a:solidFill>
                <a:effectLst/>
                <a:latin typeface="Lyon Text"/>
              </a:rPr>
              <a:t> change cites capability (C), opportunity (O), and motivation (M) as three key factors capable of changing </a:t>
            </a:r>
            <a:r>
              <a:rPr lang="en-GB" b="0" i="0" err="1">
                <a:solidFill>
                  <a:srgbClr val="334445"/>
                </a:solidFill>
                <a:effectLst/>
                <a:latin typeface="Lyon Text"/>
              </a:rPr>
              <a:t>behavior</a:t>
            </a:r>
            <a:r>
              <a:rPr lang="en-GB" b="0" i="0">
                <a:solidFill>
                  <a:srgbClr val="334445"/>
                </a:solidFill>
                <a:effectLst/>
                <a:latin typeface="Lyon Text"/>
              </a:rPr>
              <a:t> (B). </a:t>
            </a:r>
            <a:r>
              <a:rPr lang="en-GB" b="1" i="0">
                <a:solidFill>
                  <a:srgbClr val="334445"/>
                </a:solidFill>
                <a:effectLst/>
                <a:latin typeface="Lyon Text"/>
              </a:rPr>
              <a:t>Capability</a:t>
            </a:r>
            <a:r>
              <a:rPr lang="en-GB" b="0" i="0">
                <a:solidFill>
                  <a:srgbClr val="334445"/>
                </a:solidFill>
                <a:effectLst/>
                <a:latin typeface="Lyon Text"/>
              </a:rPr>
              <a:t> refers to an individual’s psychological and physical ability to participate in an activity. </a:t>
            </a:r>
            <a:r>
              <a:rPr lang="en-GB" b="1" i="0">
                <a:solidFill>
                  <a:srgbClr val="334445"/>
                </a:solidFill>
                <a:effectLst/>
                <a:latin typeface="Lyon Text"/>
              </a:rPr>
              <a:t>Opportunity</a:t>
            </a:r>
            <a:r>
              <a:rPr lang="en-GB" b="0" i="0">
                <a:solidFill>
                  <a:srgbClr val="334445"/>
                </a:solidFill>
                <a:effectLst/>
                <a:latin typeface="Lyon Text"/>
              </a:rPr>
              <a:t> refers to external factors that make a </a:t>
            </a:r>
            <a:r>
              <a:rPr lang="en-GB" b="0" i="0" err="1">
                <a:solidFill>
                  <a:srgbClr val="334445"/>
                </a:solidFill>
                <a:effectLst/>
                <a:latin typeface="Lyon Text"/>
              </a:rPr>
              <a:t>behavior</a:t>
            </a:r>
            <a:r>
              <a:rPr lang="en-GB" b="0" i="0">
                <a:solidFill>
                  <a:srgbClr val="334445"/>
                </a:solidFill>
                <a:effectLst/>
                <a:latin typeface="Lyon Text"/>
              </a:rPr>
              <a:t> possible. Lastly, </a:t>
            </a:r>
            <a:r>
              <a:rPr lang="en-GB" b="1" i="0">
                <a:solidFill>
                  <a:srgbClr val="334445"/>
                </a:solidFill>
                <a:effectLst/>
                <a:latin typeface="Lyon Text"/>
              </a:rPr>
              <a:t>motivation</a:t>
            </a:r>
            <a:r>
              <a:rPr lang="en-GB" b="0" i="0">
                <a:solidFill>
                  <a:srgbClr val="334445"/>
                </a:solidFill>
                <a:effectLst/>
                <a:latin typeface="Lyon Text"/>
              </a:rPr>
              <a:t> refers to the conscious and unconscious cognitive processes that direct and inspire behavior.</a:t>
            </a:r>
            <a:r>
              <a:rPr lang="en-GB" b="0" i="0" baseline="30000">
                <a:solidFill>
                  <a:srgbClr val="334445"/>
                </a:solidFill>
                <a:effectLst/>
                <a:latin typeface="Lyon Text"/>
              </a:rPr>
              <a:t>5</a:t>
            </a:r>
            <a:endParaRPr lang="en-GB" b="0" i="0">
              <a:solidFill>
                <a:srgbClr val="334445"/>
              </a:solidFill>
              <a:effectLst/>
              <a:latin typeface="Lyon Text"/>
            </a:endParaRPr>
          </a:p>
          <a:p>
            <a:pPr algn="l"/>
            <a:r>
              <a:rPr lang="en-GB" b="0" i="0">
                <a:solidFill>
                  <a:srgbClr val="334445"/>
                </a:solidFill>
                <a:effectLst/>
                <a:latin typeface="Lyon Text"/>
              </a:rPr>
              <a:t>This model recognizes that </a:t>
            </a:r>
            <a:r>
              <a:rPr lang="en-GB" b="0" i="0" err="1">
                <a:solidFill>
                  <a:srgbClr val="334445"/>
                </a:solidFill>
                <a:effectLst/>
                <a:latin typeface="Lyon Text"/>
              </a:rPr>
              <a:t>behavior</a:t>
            </a:r>
            <a:r>
              <a:rPr lang="en-GB" b="0" i="0">
                <a:solidFill>
                  <a:srgbClr val="334445"/>
                </a:solidFill>
                <a:effectLst/>
                <a:latin typeface="Lyon Text"/>
              </a:rPr>
              <a:t> is influenced by many factors, and that </a:t>
            </a:r>
            <a:r>
              <a:rPr lang="en-GB" b="0" i="0" err="1">
                <a:solidFill>
                  <a:srgbClr val="334445"/>
                </a:solidFill>
                <a:effectLst/>
                <a:latin typeface="Lyon Text"/>
              </a:rPr>
              <a:t>behavior</a:t>
            </a:r>
            <a:r>
              <a:rPr lang="en-GB" b="0" i="0">
                <a:solidFill>
                  <a:srgbClr val="334445"/>
                </a:solidFill>
                <a:effectLst/>
                <a:latin typeface="Lyon Text"/>
              </a:rPr>
              <a:t> changes are induced by modifying at least one of these components.</a:t>
            </a:r>
            <a:r>
              <a:rPr lang="en-GB" b="0" i="0" baseline="30000">
                <a:solidFill>
                  <a:srgbClr val="334445"/>
                </a:solidFill>
                <a:effectLst/>
                <a:latin typeface="Lyon Text"/>
              </a:rPr>
              <a:t>5</a:t>
            </a:r>
            <a:r>
              <a:rPr lang="en-GB" b="0" i="0">
                <a:solidFill>
                  <a:srgbClr val="334445"/>
                </a:solidFill>
                <a:effectLst/>
                <a:latin typeface="Lyon Text"/>
              </a:rPr>
              <a:t> The COM-B model is particularly important when considering intervention methods, as interveners need to ensure the sustainability of learned </a:t>
            </a:r>
            <a:r>
              <a:rPr lang="en-GB" b="0" i="0" err="1">
                <a:solidFill>
                  <a:srgbClr val="334445"/>
                </a:solidFill>
                <a:effectLst/>
                <a:latin typeface="Lyon Text"/>
              </a:rPr>
              <a:t>behavior</a:t>
            </a:r>
            <a:r>
              <a:rPr lang="en-GB" b="0" i="0">
                <a:solidFill>
                  <a:srgbClr val="334445"/>
                </a:solidFill>
                <a:effectLst/>
                <a:latin typeface="Lyon Text"/>
              </a:rPr>
              <a:t>. It has generally been used in a public health setting.</a:t>
            </a:r>
          </a:p>
          <a:p>
            <a:r>
              <a:rPr lang="en-GB">
                <a:hlinkClick r:id="rId3"/>
              </a:rPr>
              <a:t>The COM-B Model for </a:t>
            </a:r>
            <a:r>
              <a:rPr lang="en-GB" err="1">
                <a:hlinkClick r:id="rId3"/>
              </a:rPr>
              <a:t>Behavior</a:t>
            </a:r>
            <a:r>
              <a:rPr lang="en-GB">
                <a:hlinkClick r:id="rId3"/>
              </a:rPr>
              <a:t> Change - The Decision Lab</a:t>
            </a:r>
            <a:r>
              <a:rPr lang="en-GB"/>
              <a:t>  source </a:t>
            </a:r>
          </a:p>
        </p:txBody>
      </p:sp>
      <p:sp>
        <p:nvSpPr>
          <p:cNvPr id="4" name="Slide Number Placeholder 3"/>
          <p:cNvSpPr>
            <a:spLocks noGrp="1"/>
          </p:cNvSpPr>
          <p:nvPr>
            <p:ph type="sldNum" sz="quarter" idx="5"/>
          </p:nvPr>
        </p:nvSpPr>
        <p:spPr/>
        <p:txBody>
          <a:bodyPr/>
          <a:lstStyle/>
          <a:p>
            <a:pPr rtl="0"/>
            <a:fld id="{D4B9A9E5-4F7F-4A7D-9DE1-899232329269}" type="slidenum">
              <a:rPr lang="en-GB" smtClean="0"/>
              <a:t>9</a:t>
            </a:fld>
            <a:endParaRPr lang="en-GB"/>
          </a:p>
        </p:txBody>
      </p:sp>
    </p:spTree>
    <p:extLst>
      <p:ext uri="{BB962C8B-B14F-4D97-AF65-F5344CB8AC3E}">
        <p14:creationId xmlns:p14="http://schemas.microsoft.com/office/powerpoint/2010/main" val="9951186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24.svg"/><Relationship Id="rId4"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rtlCol="0" anchor="b">
            <a:noAutofit/>
          </a:bodyPr>
          <a:lstStyle>
            <a:lvl1pPr algn="l">
              <a:defRPr sz="3600" cap="all" spc="150" baseline="0"/>
            </a:lvl1pPr>
          </a:lstStyle>
          <a:p>
            <a:pPr rtl="0"/>
            <a:r>
              <a:rPr lang="en-GB" noProof="0"/>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rtlCol="0">
            <a:normAutofit/>
          </a:bodyPr>
          <a:lstStyle>
            <a:lvl1pPr marL="0" indent="0" algn="l">
              <a:lnSpc>
                <a:spcPct val="100000"/>
              </a:lnSpc>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pic>
        <p:nvPicPr>
          <p:cNvPr id="8" name="Graphic 7">
            <a:extLst>
              <a:ext uri="{FF2B5EF4-FFF2-40B4-BE49-F238E27FC236}">
                <a16:creationId xmlns:a16="http://schemas.microsoft.com/office/drawing/2014/main" id="{A04F1E16-9A84-4D0E-9706-79C396AF6AE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9358" t="23650" b="-1"/>
          <a:stretch/>
        </p:blipFill>
        <p:spPr>
          <a:xfrm>
            <a:off x="-1" y="0"/>
            <a:ext cx="8089901" cy="4309404"/>
          </a:xfrm>
          <a:prstGeom prst="rect">
            <a:avLst/>
          </a:prstGeom>
        </p:spPr>
      </p:pic>
    </p:spTree>
    <p:extLst>
      <p:ext uri="{BB962C8B-B14F-4D97-AF65-F5344CB8AC3E}">
        <p14:creationId xmlns:p14="http://schemas.microsoft.com/office/powerpoint/2010/main" val="91310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cap="all" spc="150" baseline="0" dirty="0">
                <a:solidFill>
                  <a:schemeClr val="bg1"/>
                </a:solidFill>
                <a:latin typeface="+mj-lt"/>
                <a:ea typeface="+mj-ea"/>
                <a:cs typeface="+mj-cs"/>
              </a:defRPr>
            </a:lvl1pPr>
          </a:lstStyle>
          <a:p>
            <a:pPr rtl="0"/>
            <a:r>
              <a:rPr lang="en-GB" noProof="0"/>
              <a:t>CLICK TO EDIT MASTER TITLE STYLE</a:t>
            </a:r>
          </a:p>
        </p:txBody>
      </p:sp>
      <p:pic>
        <p:nvPicPr>
          <p:cNvPr id="11" name="Graphic 10">
            <a:extLst>
              <a:ext uri="{FF2B5EF4-FFF2-40B4-BE49-F238E27FC236}">
                <a16:creationId xmlns:a16="http://schemas.microsoft.com/office/drawing/2014/main" id="{B38B0D13-BD5F-460B-B337-F4A9342026D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5141" y="2358007"/>
            <a:ext cx="2438400" cy="2019300"/>
          </a:xfrm>
          <a:prstGeom prst="rect">
            <a:avLst/>
          </a:prstGeom>
        </p:spPr>
      </p:pic>
      <p:pic>
        <p:nvPicPr>
          <p:cNvPr id="13" name="Graphic 12">
            <a:extLst>
              <a:ext uri="{FF2B5EF4-FFF2-40B4-BE49-F238E27FC236}">
                <a16:creationId xmlns:a16="http://schemas.microsoft.com/office/drawing/2014/main" id="{BE72876B-D3DA-4462-9E24-3354D8D02A27}"/>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000625" y="2531837"/>
            <a:ext cx="2190750" cy="1943100"/>
          </a:xfrm>
          <a:prstGeom prst="rect">
            <a:avLst/>
          </a:prstGeom>
        </p:spPr>
      </p:pic>
      <p:pic>
        <p:nvPicPr>
          <p:cNvPr id="15" name="Graphic 14">
            <a:extLst>
              <a:ext uri="{FF2B5EF4-FFF2-40B4-BE49-F238E27FC236}">
                <a16:creationId xmlns:a16="http://schemas.microsoft.com/office/drawing/2014/main" id="{14A539B6-6E3F-41BA-ACE2-76E8BB651636}"/>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345608" y="2421056"/>
            <a:ext cx="2324100" cy="2057400"/>
          </a:xfrm>
          <a:prstGeom prst="rect">
            <a:avLst/>
          </a:prstGeom>
        </p:spPr>
      </p:pic>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063855" y="3064615"/>
            <a:ext cx="1240971" cy="823912"/>
          </a:xfrm>
        </p:spPr>
        <p:txBody>
          <a:bodyPr rtlCol="0"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a:t>
            </a:r>
          </a:p>
        </p:txBody>
      </p:sp>
      <p:sp>
        <p:nvSpPr>
          <p:cNvPr id="23" name="Text Placeholder 2">
            <a:extLst>
              <a:ext uri="{FF2B5EF4-FFF2-40B4-BE49-F238E27FC236}">
                <a16:creationId xmlns:a16="http://schemas.microsoft.com/office/drawing/2014/main" id="{A066E2EA-C6EA-4A02-818E-33BD582D92E7}"/>
              </a:ext>
            </a:extLst>
          </p:cNvPr>
          <p:cNvSpPr>
            <a:spLocks noGrp="1"/>
          </p:cNvSpPr>
          <p:nvPr>
            <p:ph type="body" idx="15" hasCustomPrompt="1"/>
          </p:nvPr>
        </p:nvSpPr>
        <p:spPr>
          <a:xfrm>
            <a:off x="5475514" y="3064615"/>
            <a:ext cx="1240971" cy="823912"/>
          </a:xfrm>
        </p:spPr>
        <p:txBody>
          <a:bodyPr rtlCol="0"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a:t>
            </a:r>
          </a:p>
        </p:txBody>
      </p:sp>
      <p:sp>
        <p:nvSpPr>
          <p:cNvPr id="24" name="Text Placeholder 2">
            <a:extLst>
              <a:ext uri="{FF2B5EF4-FFF2-40B4-BE49-F238E27FC236}">
                <a16:creationId xmlns:a16="http://schemas.microsoft.com/office/drawing/2014/main" id="{97B9C3B0-3522-407C-B662-631E19ECC95F}"/>
              </a:ext>
            </a:extLst>
          </p:cNvPr>
          <p:cNvSpPr>
            <a:spLocks noGrp="1"/>
          </p:cNvSpPr>
          <p:nvPr>
            <p:ph type="body" idx="16" hasCustomPrompt="1"/>
          </p:nvPr>
        </p:nvSpPr>
        <p:spPr>
          <a:xfrm>
            <a:off x="8887174" y="3064615"/>
            <a:ext cx="1240971" cy="823912"/>
          </a:xfrm>
        </p:spPr>
        <p:txBody>
          <a:bodyPr rtlCol="0"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129698" y="4824188"/>
            <a:ext cx="3124093" cy="462927"/>
          </a:xfrm>
        </p:spPr>
        <p:txBody>
          <a:bodyPr rtlCol="0">
            <a:noAutofit/>
          </a:bodyPr>
          <a:lstStyle>
            <a:lvl1pPr marL="0" indent="0" algn="ctr">
              <a:lnSpc>
                <a:spcPct val="100000"/>
              </a:lnSpc>
              <a:buNone/>
              <a:defRPr sz="2000" cap="all"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en-GB" noProof="0"/>
              <a:t>Click to edit Master text styles</a:t>
            </a:r>
          </a:p>
        </p:txBody>
      </p:sp>
      <p:sp>
        <p:nvSpPr>
          <p:cNvPr id="25" name="Content Placeholder 3">
            <a:extLst>
              <a:ext uri="{FF2B5EF4-FFF2-40B4-BE49-F238E27FC236}">
                <a16:creationId xmlns:a16="http://schemas.microsoft.com/office/drawing/2014/main" id="{82D8880F-3EAC-45C9-91F2-19A193791A18}"/>
              </a:ext>
            </a:extLst>
          </p:cNvPr>
          <p:cNvSpPr>
            <a:spLocks noGrp="1"/>
          </p:cNvSpPr>
          <p:nvPr>
            <p:ph sz="half" idx="17"/>
          </p:nvPr>
        </p:nvSpPr>
        <p:spPr>
          <a:xfrm>
            <a:off x="1129698" y="5280763"/>
            <a:ext cx="3124093" cy="462927"/>
          </a:xfrm>
        </p:spPr>
        <p:txBody>
          <a:bodyPr rtlCol="0">
            <a:normAutofit/>
          </a:bodyPr>
          <a:lstStyle>
            <a:lvl1pPr marL="0" indent="0" algn="ctr">
              <a:lnSpc>
                <a:spcPct val="100000"/>
              </a:lnSpc>
              <a:buNone/>
              <a:defRPr sz="1400" cap="none"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en-GB" noProof="0"/>
              <a:t>Click to edit Master text styles</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526261" y="4824188"/>
            <a:ext cx="3139479" cy="462927"/>
          </a:xfrm>
        </p:spPr>
        <p:txBody>
          <a:bodyPr rtlCol="0">
            <a:normAutofit/>
          </a:bodyPr>
          <a:lstStyle>
            <a:lvl1pPr marL="0" indent="0" algn="ctr">
              <a:lnSpc>
                <a:spcPct val="100000"/>
              </a:lnSpc>
              <a:buNone/>
              <a:defRPr sz="2000" cap="all" spc="50" baseline="0">
                <a:solidFill>
                  <a:schemeClr val="bg1"/>
                </a:solidFill>
              </a:defRPr>
            </a:lvl1pPr>
            <a:lvl2pPr marL="457200" indent="0">
              <a:lnSpc>
                <a:spcPct val="100000"/>
              </a:lnSpc>
              <a:buNone/>
              <a:defRPr sz="2000" cap="all"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en-GB" noProof="0"/>
              <a:t>Click to edit Master text styles</a:t>
            </a:r>
          </a:p>
        </p:txBody>
      </p:sp>
      <p:sp>
        <p:nvSpPr>
          <p:cNvPr id="26" name="Content Placeholder 5">
            <a:extLst>
              <a:ext uri="{FF2B5EF4-FFF2-40B4-BE49-F238E27FC236}">
                <a16:creationId xmlns:a16="http://schemas.microsoft.com/office/drawing/2014/main" id="{9019518E-E850-403D-A5B5-4B53F8C4A56B}"/>
              </a:ext>
            </a:extLst>
          </p:cNvPr>
          <p:cNvSpPr>
            <a:spLocks noGrp="1"/>
          </p:cNvSpPr>
          <p:nvPr>
            <p:ph sz="quarter" idx="18"/>
          </p:nvPr>
        </p:nvSpPr>
        <p:spPr>
          <a:xfrm>
            <a:off x="4526261" y="5280763"/>
            <a:ext cx="3139479" cy="462927"/>
          </a:xfrm>
        </p:spPr>
        <p:txBody>
          <a:bodyPr rtlCol="0">
            <a:normAutofit/>
          </a:bodyPr>
          <a:lstStyle>
            <a:lvl1pPr marL="0" indent="0" algn="ctr">
              <a:lnSpc>
                <a:spcPct val="100000"/>
              </a:lnSpc>
              <a:buNone/>
              <a:defRPr sz="1400" cap="none" spc="50" baseline="0">
                <a:solidFill>
                  <a:schemeClr val="bg1"/>
                </a:solidFill>
              </a:defRPr>
            </a:lvl1pPr>
            <a:lvl2pPr marL="457200" indent="0" algn="ctr">
              <a:lnSpc>
                <a:spcPct val="100000"/>
              </a:lnSpc>
              <a:buNone/>
              <a:defRPr sz="1400" cap="none"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en-GB" noProof="0"/>
              <a:t>Click to edit Master text styles</a:t>
            </a:r>
          </a:p>
          <a:p>
            <a:pPr lvl="1" rtl="0"/>
            <a:r>
              <a:rPr lang="en-GB" noProof="0"/>
              <a:t>Second level</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7938210" y="4824188"/>
            <a:ext cx="3124093" cy="462927"/>
          </a:xfrm>
        </p:spPr>
        <p:txBody>
          <a:bodyPr rtlCol="0">
            <a:noAutofit/>
          </a:bodyPr>
          <a:lstStyle>
            <a:lvl1pPr marL="0" indent="0" algn="ctr">
              <a:lnSpc>
                <a:spcPct val="100000"/>
              </a:lnSpc>
              <a:buNone/>
              <a:defRPr sz="2000" cap="all"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en-GB" noProof="0"/>
              <a:t>Click to edit Master text styles</a:t>
            </a:r>
          </a:p>
        </p:txBody>
      </p:sp>
      <p:sp>
        <p:nvSpPr>
          <p:cNvPr id="27" name="Content Placeholder 3">
            <a:extLst>
              <a:ext uri="{FF2B5EF4-FFF2-40B4-BE49-F238E27FC236}">
                <a16:creationId xmlns:a16="http://schemas.microsoft.com/office/drawing/2014/main" id="{A8058154-45E5-403E-B714-AC85774F391F}"/>
              </a:ext>
            </a:extLst>
          </p:cNvPr>
          <p:cNvSpPr>
            <a:spLocks noGrp="1"/>
          </p:cNvSpPr>
          <p:nvPr>
            <p:ph sz="half" idx="19"/>
          </p:nvPr>
        </p:nvSpPr>
        <p:spPr>
          <a:xfrm>
            <a:off x="7938210" y="5280763"/>
            <a:ext cx="3124093" cy="462927"/>
          </a:xfrm>
        </p:spPr>
        <p:txBody>
          <a:bodyPr rtlCol="0">
            <a:normAutofit/>
          </a:bodyPr>
          <a:lstStyle>
            <a:lvl1pPr marL="0" indent="0" algn="ctr">
              <a:lnSpc>
                <a:spcPct val="100000"/>
              </a:lnSpc>
              <a:buNone/>
              <a:defRPr sz="1400" cap="none"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en-GB" noProof="0"/>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a:xfrm>
            <a:off x="838200" y="6356350"/>
            <a:ext cx="2743200" cy="365125"/>
          </a:xfrm>
          <a:prstGeom prst="rect">
            <a:avLst/>
          </a:prstGeom>
        </p:spPr>
        <p:txBody>
          <a:bodyPr rtlCol="0"/>
          <a:lstStyle>
            <a:lvl1pPr>
              <a:defRPr sz="900"/>
            </a:lvl1pPr>
          </a:lstStyle>
          <a:p>
            <a:pPr rtl="0"/>
            <a:r>
              <a:rPr lang="en-GB" noProof="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a:xfrm>
            <a:off x="4038600" y="6356350"/>
            <a:ext cx="4114800" cy="365125"/>
          </a:xfrm>
          <a:prstGeom prst="rect">
            <a:avLst/>
          </a:prstGeom>
        </p:spPr>
        <p:txBody>
          <a:bodyPr rtlCol="0"/>
          <a:lstStyle>
            <a:lvl1pPr>
              <a:defRPr sz="900"/>
            </a:lvl1pPr>
          </a:lstStyle>
          <a:p>
            <a:pPr rtl="0"/>
            <a:r>
              <a:rPr lang="en-GB" noProof="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en-GB" noProof="0" smtClean="0"/>
              <a:t>‹#›</a:t>
            </a:fld>
            <a:endParaRPr lang="en-GB" noProof="0"/>
          </a:p>
        </p:txBody>
      </p:sp>
    </p:spTree>
    <p:extLst>
      <p:ext uri="{BB962C8B-B14F-4D97-AF65-F5344CB8AC3E}">
        <p14:creationId xmlns:p14="http://schemas.microsoft.com/office/powerpoint/2010/main" val="144261931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rtlCol="0">
            <a:normAutofit/>
          </a:bodyPr>
          <a:lstStyle>
            <a:lvl1pPr>
              <a:defRPr lang="en-US" sz="2800" kern="1200" spc="150" baseline="0" dirty="0">
                <a:solidFill>
                  <a:schemeClr val="tx1"/>
                </a:solidFill>
                <a:latin typeface="+mj-lt"/>
                <a:ea typeface="+mj-ea"/>
                <a:cs typeface="+mj-cs"/>
              </a:defRPr>
            </a:lvl1pPr>
          </a:lstStyle>
          <a:p>
            <a:pPr rtl="0"/>
            <a:r>
              <a:rPr lang="en-GB" noProof="0"/>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rtlCol="0"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rtlCol="0">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rtlCol="0"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GB" noProof="0"/>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rtlCol="0">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a:xfrm>
            <a:off x="838200" y="6356350"/>
            <a:ext cx="2743200" cy="365125"/>
          </a:xfrm>
          <a:prstGeom prst="rect">
            <a:avLst/>
          </a:prstGeom>
        </p:spPr>
        <p:txBody>
          <a:bodyPr rtlCol="0"/>
          <a:lstStyle>
            <a:lvl1pPr>
              <a:defRPr sz="900"/>
            </a:lvl1pPr>
          </a:lstStyle>
          <a:p>
            <a:pPr rtl="0"/>
            <a:r>
              <a:rPr lang="en-GB" noProof="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a:xfrm>
            <a:off x="4038600" y="6356350"/>
            <a:ext cx="4114800" cy="365125"/>
          </a:xfrm>
          <a:prstGeom prst="rect">
            <a:avLst/>
          </a:prstGeom>
        </p:spPr>
        <p:txBody>
          <a:bodyPr rtlCol="0"/>
          <a:lstStyle>
            <a:lvl1pPr>
              <a:defRPr sz="900"/>
            </a:lvl1pPr>
          </a:lstStyle>
          <a:p>
            <a:pPr rtl="0"/>
            <a:r>
              <a:rPr lang="en-GB" noProof="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en-GB" noProof="0" smtClean="0"/>
              <a:t>‹#›</a:t>
            </a:fld>
            <a:endParaRPr lang="en-GB" noProof="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3021740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AE202E03-5C65-4305-B969-65220AD41002}"/>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41825" b="23071"/>
          <a:stretch/>
        </p:blipFill>
        <p:spPr>
          <a:xfrm flipH="1">
            <a:off x="0" y="0"/>
            <a:ext cx="5441888" cy="6858000"/>
          </a:xfrm>
          <a:custGeom>
            <a:avLst/>
            <a:gdLst>
              <a:gd name="connsiteX0" fmla="*/ 5441888 w 5441888"/>
              <a:gd name="connsiteY0" fmla="*/ 0 h 6858000"/>
              <a:gd name="connsiteX1" fmla="*/ 0 w 5441888"/>
              <a:gd name="connsiteY1" fmla="*/ 0 h 6858000"/>
              <a:gd name="connsiteX2" fmla="*/ 0 w 5441888"/>
              <a:gd name="connsiteY2" fmla="*/ 6858000 h 6858000"/>
              <a:gd name="connsiteX3" fmla="*/ 5441888 w 54418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41888" h="6858000">
                <a:moveTo>
                  <a:pt x="5441888" y="0"/>
                </a:moveTo>
                <a:lnTo>
                  <a:pt x="0" y="0"/>
                </a:lnTo>
                <a:lnTo>
                  <a:pt x="0" y="6858000"/>
                </a:lnTo>
                <a:lnTo>
                  <a:pt x="5441888" y="6858000"/>
                </a:lnTo>
                <a:close/>
              </a:path>
            </a:pathLst>
          </a:custGeom>
        </p:spPr>
      </p:pic>
      <p:sp>
        <p:nvSpPr>
          <p:cNvPr id="19" name="Title 1">
            <a:extLst>
              <a:ext uri="{FF2B5EF4-FFF2-40B4-BE49-F238E27FC236}">
                <a16:creationId xmlns:a16="http://schemas.microsoft.com/office/drawing/2014/main" id="{1E1C8C6D-0530-475B-A7F7-0E00C33ACFEB}"/>
              </a:ext>
            </a:extLst>
          </p:cNvPr>
          <p:cNvSpPr>
            <a:spLocks noGrp="1"/>
          </p:cNvSpPr>
          <p:nvPr>
            <p:ph type="title" hasCustomPrompt="1"/>
          </p:nvPr>
        </p:nvSpPr>
        <p:spPr>
          <a:xfrm>
            <a:off x="5920169" y="1152771"/>
            <a:ext cx="5431971" cy="846301"/>
          </a:xfrm>
        </p:spPr>
        <p:txBody>
          <a:bodyPr rtlCol="0" anchor="t">
            <a:normAutofit/>
          </a:bodyPr>
          <a:lstStyle>
            <a:lvl1pPr>
              <a:defRPr lang="en-US" sz="2800" kern="1200" cap="all" spc="150" baseline="0" dirty="0">
                <a:solidFill>
                  <a:schemeClr val="tx1"/>
                </a:solidFill>
                <a:latin typeface="+mj-lt"/>
                <a:ea typeface="+mj-ea"/>
                <a:cs typeface="+mj-cs"/>
              </a:defRPr>
            </a:lvl1pPr>
          </a:lstStyle>
          <a:p>
            <a:pPr rtl="0"/>
            <a:r>
              <a:rPr lang="en-GB" noProof="0"/>
              <a:t>CLICK TO EDIT MASTER TITLE STYLE</a:t>
            </a:r>
          </a:p>
        </p:txBody>
      </p:sp>
      <p:sp>
        <p:nvSpPr>
          <p:cNvPr id="20" name="Text Placeholder 15">
            <a:extLst>
              <a:ext uri="{FF2B5EF4-FFF2-40B4-BE49-F238E27FC236}">
                <a16:creationId xmlns:a16="http://schemas.microsoft.com/office/drawing/2014/main" id="{3D2778A3-7084-4333-8349-03B1FEB5FE75}"/>
              </a:ext>
            </a:extLst>
          </p:cNvPr>
          <p:cNvSpPr>
            <a:spLocks noGrp="1"/>
          </p:cNvSpPr>
          <p:nvPr>
            <p:ph type="body" sz="quarter" idx="13" hasCustomPrompt="1"/>
          </p:nvPr>
        </p:nvSpPr>
        <p:spPr>
          <a:xfrm>
            <a:off x="5922254" y="2469515"/>
            <a:ext cx="5433204" cy="365125"/>
          </a:xfrm>
        </p:spPr>
        <p:txBody>
          <a:bodyPr rtlCol="0">
            <a:normAutofit/>
          </a:bodyPr>
          <a:lstStyle>
            <a:lvl1pPr marL="0" indent="0">
              <a:buNone/>
              <a:defRPr lang="en-US" sz="2000" kern="1200" cap="all" spc="150" baseline="0" dirty="0">
                <a:solidFill>
                  <a:schemeClr val="tx1"/>
                </a:solidFill>
                <a:latin typeface="+mj-lt"/>
                <a:ea typeface="+mj-ea"/>
                <a:cs typeface="+mj-cs"/>
              </a:defRPr>
            </a:lvl1pPr>
          </a:lstStyle>
          <a:p>
            <a:pPr lvl="0" rtl="0"/>
            <a:r>
              <a:rPr lang="en-GB" noProof="0"/>
              <a:t>CLICK TO ADD SUBTITLE</a:t>
            </a:r>
          </a:p>
        </p:txBody>
      </p:sp>
      <p:sp>
        <p:nvSpPr>
          <p:cNvPr id="25" name="Text Placeholder 18">
            <a:extLst>
              <a:ext uri="{FF2B5EF4-FFF2-40B4-BE49-F238E27FC236}">
                <a16:creationId xmlns:a16="http://schemas.microsoft.com/office/drawing/2014/main" id="{70ED2545-F96B-400C-B6F4-F1D2D83B7243}"/>
              </a:ext>
            </a:extLst>
          </p:cNvPr>
          <p:cNvSpPr>
            <a:spLocks noGrp="1"/>
          </p:cNvSpPr>
          <p:nvPr>
            <p:ph type="body" sz="quarter" idx="15" hasCustomPrompt="1"/>
          </p:nvPr>
        </p:nvSpPr>
        <p:spPr>
          <a:xfrm>
            <a:off x="5921828" y="2798940"/>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en-GB" noProof="0"/>
              <a:t>Click to add text</a:t>
            </a:r>
          </a:p>
        </p:txBody>
      </p:sp>
      <p:sp>
        <p:nvSpPr>
          <p:cNvPr id="26" name="Text Placeholder 15">
            <a:extLst>
              <a:ext uri="{FF2B5EF4-FFF2-40B4-BE49-F238E27FC236}">
                <a16:creationId xmlns:a16="http://schemas.microsoft.com/office/drawing/2014/main" id="{4A2FECA2-3808-47DC-84EB-CD3395C2052D}"/>
              </a:ext>
            </a:extLst>
          </p:cNvPr>
          <p:cNvSpPr>
            <a:spLocks noGrp="1"/>
          </p:cNvSpPr>
          <p:nvPr>
            <p:ph type="body" sz="quarter" idx="23" hasCustomPrompt="1"/>
          </p:nvPr>
        </p:nvSpPr>
        <p:spPr>
          <a:xfrm>
            <a:off x="5922254" y="3569311"/>
            <a:ext cx="5433204" cy="365125"/>
          </a:xfrm>
        </p:spPr>
        <p:txBody>
          <a:bodyPr rtlCol="0">
            <a:normAutofit/>
          </a:bodyPr>
          <a:lstStyle>
            <a:lvl1pPr marL="0" indent="0">
              <a:buNone/>
              <a:defRPr lang="en-US" sz="2000" kern="1200" cap="all" spc="150" baseline="0" dirty="0">
                <a:solidFill>
                  <a:schemeClr val="tx1"/>
                </a:solidFill>
                <a:latin typeface="+mj-lt"/>
                <a:ea typeface="+mj-ea"/>
                <a:cs typeface="+mj-cs"/>
              </a:defRPr>
            </a:lvl1pPr>
          </a:lstStyle>
          <a:p>
            <a:pPr lvl="0" rtl="0"/>
            <a:r>
              <a:rPr lang="en-GB" noProof="0"/>
              <a:t>CLICK TO ADD SUBTITLE</a:t>
            </a:r>
          </a:p>
        </p:txBody>
      </p:sp>
      <p:sp>
        <p:nvSpPr>
          <p:cNvPr id="27" name="Text Placeholder 18">
            <a:extLst>
              <a:ext uri="{FF2B5EF4-FFF2-40B4-BE49-F238E27FC236}">
                <a16:creationId xmlns:a16="http://schemas.microsoft.com/office/drawing/2014/main" id="{24393B9A-03C4-45C1-8172-F8B354458A48}"/>
              </a:ext>
            </a:extLst>
          </p:cNvPr>
          <p:cNvSpPr>
            <a:spLocks noGrp="1"/>
          </p:cNvSpPr>
          <p:nvPr>
            <p:ph type="body" sz="quarter" idx="24" hasCustomPrompt="1"/>
          </p:nvPr>
        </p:nvSpPr>
        <p:spPr>
          <a:xfrm>
            <a:off x="5921828" y="3898736"/>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en-GB" noProof="0"/>
              <a:t>Click to add text</a:t>
            </a:r>
          </a:p>
        </p:txBody>
      </p:sp>
      <p:sp>
        <p:nvSpPr>
          <p:cNvPr id="28" name="Text Placeholder 15">
            <a:extLst>
              <a:ext uri="{FF2B5EF4-FFF2-40B4-BE49-F238E27FC236}">
                <a16:creationId xmlns:a16="http://schemas.microsoft.com/office/drawing/2014/main" id="{18EC24A5-B4A5-4BAB-AE40-30EB69D6EF73}"/>
              </a:ext>
            </a:extLst>
          </p:cNvPr>
          <p:cNvSpPr>
            <a:spLocks noGrp="1"/>
          </p:cNvSpPr>
          <p:nvPr>
            <p:ph type="body" sz="quarter" idx="25" hasCustomPrompt="1"/>
          </p:nvPr>
        </p:nvSpPr>
        <p:spPr>
          <a:xfrm>
            <a:off x="5922254" y="4669107"/>
            <a:ext cx="5433204" cy="365125"/>
          </a:xfrm>
        </p:spPr>
        <p:txBody>
          <a:bodyPr rtlCol="0">
            <a:normAutofit/>
          </a:bodyPr>
          <a:lstStyle>
            <a:lvl1pPr marL="0" indent="0">
              <a:buNone/>
              <a:defRPr lang="en-US" sz="2000" kern="1200" cap="all" spc="150" baseline="0" dirty="0">
                <a:solidFill>
                  <a:schemeClr val="tx1"/>
                </a:solidFill>
                <a:latin typeface="+mj-lt"/>
                <a:ea typeface="+mj-ea"/>
                <a:cs typeface="+mj-cs"/>
              </a:defRPr>
            </a:lvl1pPr>
          </a:lstStyle>
          <a:p>
            <a:pPr lvl="0" rtl="0"/>
            <a:r>
              <a:rPr lang="en-GB" noProof="0"/>
              <a:t>CLICK TO ADD SUBTITLE</a:t>
            </a:r>
          </a:p>
        </p:txBody>
      </p:sp>
      <p:sp>
        <p:nvSpPr>
          <p:cNvPr id="29" name="Text Placeholder 18">
            <a:extLst>
              <a:ext uri="{FF2B5EF4-FFF2-40B4-BE49-F238E27FC236}">
                <a16:creationId xmlns:a16="http://schemas.microsoft.com/office/drawing/2014/main" id="{726F36C0-4E6A-4A10-960D-11D78D044478}"/>
              </a:ext>
            </a:extLst>
          </p:cNvPr>
          <p:cNvSpPr>
            <a:spLocks noGrp="1"/>
          </p:cNvSpPr>
          <p:nvPr>
            <p:ph type="body" sz="quarter" idx="26" hasCustomPrompt="1"/>
          </p:nvPr>
        </p:nvSpPr>
        <p:spPr>
          <a:xfrm>
            <a:off x="5921828" y="4998532"/>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en-GB" noProof="0"/>
              <a:t>Click to add text</a:t>
            </a:r>
          </a:p>
        </p:txBody>
      </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a:prstGeom prst="rect">
            <a:avLst/>
          </a:prstGeom>
        </p:spPr>
        <p:txBody>
          <a:bodyPr rtlCol="0"/>
          <a:lstStyle>
            <a:lvl1pPr>
              <a:defRPr sz="900"/>
            </a:lvl1pPr>
          </a:lstStyle>
          <a:p>
            <a:pPr rtl="0"/>
            <a:r>
              <a:rPr lang="en-GB" noProof="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a:prstGeom prst="rect">
            <a:avLst/>
          </a:prstGeom>
        </p:spPr>
        <p:txBody>
          <a:bodyPr rtlCol="0"/>
          <a:lstStyle>
            <a:lvl1pPr>
              <a:defRPr sz="900"/>
            </a:lvl1pPr>
          </a:lstStyle>
          <a:p>
            <a:pPr rtl="0"/>
            <a:r>
              <a:rPr lang="en-GB" noProof="0"/>
              <a:t>Pitch Deck</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rtlCol="0"/>
          <a:lstStyle>
            <a:lvl1pPr>
              <a:defRPr sz="900"/>
            </a:lvl1pPr>
          </a:lstStyle>
          <a:p>
            <a:pPr rtl="0"/>
            <a:fld id="{B5CEABB6-07DC-46E8-9B57-56EC44A396E5}" type="slidenum">
              <a:rPr lang="en-GB" noProof="0" smtClean="0"/>
              <a:t>‹#›</a:t>
            </a:fld>
            <a:endParaRPr lang="en-GB" noProof="0"/>
          </a:p>
        </p:txBody>
      </p:sp>
    </p:spTree>
    <p:extLst>
      <p:ext uri="{BB962C8B-B14F-4D97-AF65-F5344CB8AC3E}">
        <p14:creationId xmlns:p14="http://schemas.microsoft.com/office/powerpoint/2010/main" val="2376933483"/>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rtlCol="0">
            <a:normAutofit/>
          </a:bodyPr>
          <a:lstStyle>
            <a:lvl1pPr algn="l">
              <a:defRPr lang="en-US" sz="2800" kern="1200" spc="150" baseline="0" dirty="0">
                <a:solidFill>
                  <a:schemeClr val="tx1"/>
                </a:solidFill>
                <a:latin typeface="+mj-lt"/>
                <a:ea typeface="+mj-ea"/>
                <a:cs typeface="+mj-cs"/>
              </a:defRPr>
            </a:lvl1pPr>
          </a:lstStyle>
          <a:p>
            <a:pPr rtl="0"/>
            <a:r>
              <a:rPr lang="en-GB" noProof="0"/>
              <a:t>CLICK TO EDIT MASTER TITLE STYLE</a:t>
            </a:r>
          </a:p>
        </p:txBody>
      </p:sp>
      <p:sp>
        <p:nvSpPr>
          <p:cNvPr id="15" name="Text Placeholder 14">
            <a:extLst>
              <a:ext uri="{FF2B5EF4-FFF2-40B4-BE49-F238E27FC236}">
                <a16:creationId xmlns:a16="http://schemas.microsoft.com/office/drawing/2014/main" id="{B250D272-9B39-4C2D-B0F5-21010D11E437}"/>
              </a:ext>
            </a:extLst>
          </p:cNvPr>
          <p:cNvSpPr>
            <a:spLocks noGrp="1"/>
          </p:cNvSpPr>
          <p:nvPr>
            <p:ph type="body" sz="quarter" idx="16"/>
          </p:nvPr>
        </p:nvSpPr>
        <p:spPr>
          <a:xfrm>
            <a:off x="748749" y="1361938"/>
            <a:ext cx="6765925" cy="496888"/>
          </a:xfrm>
        </p:spPr>
        <p:txBody>
          <a:bodyPr rtlCol="0">
            <a:noAutofit/>
          </a:bodyPr>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stStyle>
          <a:p>
            <a:pPr lvl="0" rtl="0"/>
            <a:r>
              <a:rPr lang="en-GB" noProof="0"/>
              <a:t>Click to edit Master text styles</a:t>
            </a:r>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286002"/>
            <a:ext cx="6094270" cy="3542143"/>
          </a:xfrm>
        </p:spPr>
        <p:txBody>
          <a:bodyPr rtlCol="0"/>
          <a:lstStyle/>
          <a:p>
            <a:pPr rtl="0"/>
            <a:r>
              <a:rPr lang="en-GB" noProof="0"/>
              <a:t>Click icon to add chart</a:t>
            </a:r>
          </a:p>
        </p:txBody>
      </p:sp>
      <p:sp>
        <p:nvSpPr>
          <p:cNvPr id="11" name="Text Placeholder 10">
            <a:extLst>
              <a:ext uri="{FF2B5EF4-FFF2-40B4-BE49-F238E27FC236}">
                <a16:creationId xmlns:a16="http://schemas.microsoft.com/office/drawing/2014/main" id="{339C283A-EC40-421C-8A0E-F9A3161C8890}"/>
              </a:ext>
            </a:extLst>
          </p:cNvPr>
          <p:cNvSpPr>
            <a:spLocks noGrp="1"/>
          </p:cNvSpPr>
          <p:nvPr>
            <p:ph type="body" sz="quarter" idx="14"/>
          </p:nvPr>
        </p:nvSpPr>
        <p:spPr>
          <a:xfrm>
            <a:off x="7858125" y="2284624"/>
            <a:ext cx="3147332" cy="306388"/>
          </a:xfrm>
        </p:spPr>
        <p:txBody>
          <a:bodyPr rtlCol="0">
            <a:noAutofit/>
          </a:bodyPr>
          <a:lstStyle>
            <a:lvl1pPr marL="0" indent="0">
              <a:buNone/>
              <a:defRPr sz="1400" cap="all" spc="150" baseline="0">
                <a:solidFill>
                  <a:schemeClr val="tx1"/>
                </a:solidFill>
                <a:latin typeface="+mj-lt"/>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rtl="0"/>
            <a:r>
              <a:rPr lang="en-GB" noProof="0"/>
              <a:t>Click to edit Master text styles</a:t>
            </a:r>
          </a:p>
        </p:txBody>
      </p:sp>
      <p:sp>
        <p:nvSpPr>
          <p:cNvPr id="13" name="Content Placeholder 12">
            <a:extLst>
              <a:ext uri="{FF2B5EF4-FFF2-40B4-BE49-F238E27FC236}">
                <a16:creationId xmlns:a16="http://schemas.microsoft.com/office/drawing/2014/main" id="{305CA2B1-D510-4949-A638-C1A064DA41A7}"/>
              </a:ext>
            </a:extLst>
          </p:cNvPr>
          <p:cNvSpPr>
            <a:spLocks noGrp="1"/>
          </p:cNvSpPr>
          <p:nvPr>
            <p:ph sz="quarter" idx="15" hasCustomPrompt="1"/>
          </p:nvPr>
        </p:nvSpPr>
        <p:spPr>
          <a:xfrm>
            <a:off x="7858125" y="2779713"/>
            <a:ext cx="3148013" cy="3095625"/>
          </a:xfrm>
        </p:spPr>
        <p:txBody>
          <a:bodyPr rtlCol="0">
            <a:normAutofit/>
          </a:bodyPr>
          <a:lstStyle>
            <a:lvl1pPr marL="0" indent="0">
              <a:buNone/>
              <a:defRPr sz="1200">
                <a:solidFill>
                  <a:schemeClr val="tx1">
                    <a:lumMod val="65000"/>
                    <a:lumOff val="35000"/>
                  </a:schemeClr>
                </a:solidFill>
              </a:defRPr>
            </a:lvl1pPr>
            <a:lvl2pPr marL="457200" indent="0">
              <a:buNone/>
              <a:defRPr sz="1100">
                <a:solidFill>
                  <a:schemeClr val="tx1">
                    <a:lumMod val="65000"/>
                    <a:lumOff val="35000"/>
                  </a:schemeClr>
                </a:solidFill>
              </a:defRPr>
            </a:lvl2pPr>
            <a:lvl3pPr marL="914400" indent="0">
              <a:buNone/>
              <a:defRPr sz="1050">
                <a:solidFill>
                  <a:schemeClr val="tx1">
                    <a:lumMod val="65000"/>
                    <a:lumOff val="35000"/>
                  </a:schemeClr>
                </a:solidFill>
              </a:defRPr>
            </a:lvl3pPr>
            <a:lvl4pPr marL="1371600" indent="0">
              <a:buNone/>
              <a:defRPr sz="1000">
                <a:solidFill>
                  <a:schemeClr val="tx1">
                    <a:lumMod val="65000"/>
                    <a:lumOff val="35000"/>
                  </a:schemeClr>
                </a:solidFill>
              </a:defRPr>
            </a:lvl4pPr>
            <a:lvl5pPr marL="1828800" indent="0">
              <a:buNone/>
              <a:defRPr sz="1000">
                <a:solidFill>
                  <a:schemeClr val="tx1">
                    <a:lumMod val="65000"/>
                    <a:lumOff val="35000"/>
                  </a:schemeClr>
                </a:solidFill>
              </a:defRPr>
            </a:lvl5pPr>
          </a:lstStyle>
          <a:p>
            <a:pPr lvl="0" rtl="0"/>
            <a:r>
              <a:rPr lang="en-GB" noProof="0"/>
              <a:t>Click to add content</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a:xfrm>
            <a:off x="838200" y="6356350"/>
            <a:ext cx="2743200" cy="365125"/>
          </a:xfrm>
          <a:prstGeom prst="rect">
            <a:avLst/>
          </a:prstGeom>
        </p:spPr>
        <p:txBody>
          <a:bodyPr rtlCol="0"/>
          <a:lstStyle>
            <a:lvl1pPr>
              <a:defRPr sz="900"/>
            </a:lvl1pPr>
          </a:lstStyle>
          <a:p>
            <a:pPr rtl="0"/>
            <a:r>
              <a:rPr lang="en-GB" noProof="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a:xfrm>
            <a:off x="4038600" y="6356350"/>
            <a:ext cx="4114800" cy="365125"/>
          </a:xfrm>
          <a:prstGeom prst="rect">
            <a:avLst/>
          </a:prstGeom>
        </p:spPr>
        <p:txBody>
          <a:bodyPr rtlCol="0"/>
          <a:lstStyle>
            <a:lvl1pPr>
              <a:defRPr sz="900"/>
            </a:lvl1pPr>
          </a:lstStyle>
          <a:p>
            <a:pPr rtl="0"/>
            <a:r>
              <a:rPr lang="en-GB" noProof="0"/>
              <a:t>Pitch Deck</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rtlCol="0"/>
          <a:lstStyle>
            <a:lvl1pPr>
              <a:defRPr sz="900"/>
            </a:lvl1pPr>
          </a:lstStyle>
          <a:p>
            <a:pPr rtl="0"/>
            <a:fld id="{B5CEABB6-07DC-46E8-9B57-56EC44A396E5}" type="slidenum">
              <a:rPr lang="en-GB" noProof="0" smtClean="0"/>
              <a:t>‹#›</a:t>
            </a:fld>
            <a:endParaRPr lang="en-GB" noProof="0"/>
          </a:p>
        </p:txBody>
      </p:sp>
    </p:spTree>
    <p:extLst>
      <p:ext uri="{BB962C8B-B14F-4D97-AF65-F5344CB8AC3E}">
        <p14:creationId xmlns:p14="http://schemas.microsoft.com/office/powerpoint/2010/main" val="3491003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46070C-E825-43D0-99F4-8B4614131131}"/>
              </a:ext>
              <a:ext uri="{C183D7F6-B498-43B3-948B-1728B52AA6E4}">
                <adec:decorative xmlns:adec="http://schemas.microsoft.com/office/drawing/2017/decorative" val="1"/>
              </a:ext>
            </a:extLst>
          </p:cNvPr>
          <p:cNvSpPr/>
          <p:nvPr userDrawn="1"/>
        </p:nvSpPr>
        <p:spPr>
          <a:xfrm>
            <a:off x="0" y="3057683"/>
            <a:ext cx="12191998" cy="2010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p:txBody>
          <a:bodyPr rtlCol="0">
            <a:normAutofit/>
          </a:bodyPr>
          <a:lstStyle>
            <a:lvl1pPr algn="l">
              <a:defRPr lang="en-US" sz="2800" kern="1200" spc="150" baseline="0" dirty="0">
                <a:solidFill>
                  <a:schemeClr val="tx1"/>
                </a:solidFill>
                <a:latin typeface="+mj-lt"/>
                <a:ea typeface="+mj-ea"/>
                <a:cs typeface="+mj-cs"/>
              </a:defRPr>
            </a:lvl1pPr>
          </a:lstStyle>
          <a:p>
            <a:pPr rtl="0"/>
            <a:r>
              <a:rPr lang="en-GB" noProof="0"/>
              <a:t>CLICK TO EDIT MASTER TITLE STYLE</a:t>
            </a:r>
          </a:p>
        </p:txBody>
      </p:sp>
      <p:sp>
        <p:nvSpPr>
          <p:cNvPr id="6" name="Text Placeholder 10">
            <a:extLst>
              <a:ext uri="{FF2B5EF4-FFF2-40B4-BE49-F238E27FC236}">
                <a16:creationId xmlns:a16="http://schemas.microsoft.com/office/drawing/2014/main" id="{E4E92FC5-6FC2-45C2-9200-3244F9EA69A0}"/>
              </a:ext>
            </a:extLst>
          </p:cNvPr>
          <p:cNvSpPr>
            <a:spLocks noGrp="1"/>
          </p:cNvSpPr>
          <p:nvPr>
            <p:ph type="body" sz="quarter" idx="33" hasCustomPrompt="1"/>
          </p:nvPr>
        </p:nvSpPr>
        <p:spPr>
          <a:xfrm>
            <a:off x="914399" y="3354712"/>
            <a:ext cx="731520" cy="457200"/>
          </a:xfrm>
        </p:spPr>
        <p:txBody>
          <a:bodyPr rtlCol="0" anchor="ctr"/>
          <a:lstStyle>
            <a:lvl1pPr marL="0" indent="0" algn="l">
              <a:buNone/>
              <a:defRPr sz="1400" b="1">
                <a:solidFill>
                  <a:schemeClr val="tx1"/>
                </a:solidFill>
                <a:latin typeface="+mj-lt"/>
              </a:defRPr>
            </a:lvl1pPr>
          </a:lstStyle>
          <a:p>
            <a:pPr lvl="0" rtl="0"/>
            <a:r>
              <a:rPr lang="en-GB" noProof="0"/>
              <a:t>Year</a:t>
            </a:r>
          </a:p>
        </p:txBody>
      </p:sp>
      <p:sp>
        <p:nvSpPr>
          <p:cNvPr id="7" name="Text Placeholder 10">
            <a:extLst>
              <a:ext uri="{FF2B5EF4-FFF2-40B4-BE49-F238E27FC236}">
                <a16:creationId xmlns:a16="http://schemas.microsoft.com/office/drawing/2014/main" id="{4D75C136-D6C3-4431-8776-997070627AAB}"/>
              </a:ext>
            </a:extLst>
          </p:cNvPr>
          <p:cNvSpPr>
            <a:spLocks noGrp="1"/>
          </p:cNvSpPr>
          <p:nvPr>
            <p:ph type="body" sz="quarter" idx="34" hasCustomPrompt="1"/>
          </p:nvPr>
        </p:nvSpPr>
        <p:spPr>
          <a:xfrm>
            <a:off x="1965960" y="3502152"/>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8" name="Text Placeholder 10">
            <a:extLst>
              <a:ext uri="{FF2B5EF4-FFF2-40B4-BE49-F238E27FC236}">
                <a16:creationId xmlns:a16="http://schemas.microsoft.com/office/drawing/2014/main" id="{FD15D323-BFE3-4ACE-9A2E-C9EB69458B12}"/>
              </a:ext>
            </a:extLst>
          </p:cNvPr>
          <p:cNvSpPr>
            <a:spLocks noGrp="1"/>
          </p:cNvSpPr>
          <p:nvPr>
            <p:ph type="body" sz="quarter" idx="35" hasCustomPrompt="1"/>
          </p:nvPr>
        </p:nvSpPr>
        <p:spPr>
          <a:xfrm>
            <a:off x="2753880" y="3502152"/>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9" name="Text Placeholder 10">
            <a:extLst>
              <a:ext uri="{FF2B5EF4-FFF2-40B4-BE49-F238E27FC236}">
                <a16:creationId xmlns:a16="http://schemas.microsoft.com/office/drawing/2014/main" id="{3B520767-B49F-4503-8120-B66E411F33E4}"/>
              </a:ext>
            </a:extLst>
          </p:cNvPr>
          <p:cNvSpPr>
            <a:spLocks noGrp="1"/>
          </p:cNvSpPr>
          <p:nvPr>
            <p:ph type="body" sz="quarter" idx="36" hasCustomPrompt="1"/>
          </p:nvPr>
        </p:nvSpPr>
        <p:spPr>
          <a:xfrm>
            <a:off x="3541800" y="3502152"/>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10" name="Text Placeholder 10">
            <a:extLst>
              <a:ext uri="{FF2B5EF4-FFF2-40B4-BE49-F238E27FC236}">
                <a16:creationId xmlns:a16="http://schemas.microsoft.com/office/drawing/2014/main" id="{30C2F5A0-E03E-4C89-B9EB-8D48889F5F91}"/>
              </a:ext>
            </a:extLst>
          </p:cNvPr>
          <p:cNvSpPr>
            <a:spLocks noGrp="1"/>
          </p:cNvSpPr>
          <p:nvPr>
            <p:ph type="body" sz="quarter" idx="37" hasCustomPrompt="1"/>
          </p:nvPr>
        </p:nvSpPr>
        <p:spPr>
          <a:xfrm>
            <a:off x="4329720" y="3502152"/>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12" name="Text Placeholder 10">
            <a:extLst>
              <a:ext uri="{FF2B5EF4-FFF2-40B4-BE49-F238E27FC236}">
                <a16:creationId xmlns:a16="http://schemas.microsoft.com/office/drawing/2014/main" id="{59D3CBFE-13C8-4DB1-A831-9393264923E7}"/>
              </a:ext>
            </a:extLst>
          </p:cNvPr>
          <p:cNvSpPr>
            <a:spLocks noGrp="1"/>
          </p:cNvSpPr>
          <p:nvPr>
            <p:ph type="body" sz="quarter" idx="39" hasCustomPrompt="1"/>
          </p:nvPr>
        </p:nvSpPr>
        <p:spPr>
          <a:xfrm>
            <a:off x="5117640" y="3502152"/>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13" name="Text Placeholder 10">
            <a:extLst>
              <a:ext uri="{FF2B5EF4-FFF2-40B4-BE49-F238E27FC236}">
                <a16:creationId xmlns:a16="http://schemas.microsoft.com/office/drawing/2014/main" id="{82385A0A-C61D-4BBD-AC77-D7642F895E22}"/>
              </a:ext>
            </a:extLst>
          </p:cNvPr>
          <p:cNvSpPr>
            <a:spLocks noGrp="1"/>
          </p:cNvSpPr>
          <p:nvPr>
            <p:ph type="body" sz="quarter" idx="40" hasCustomPrompt="1"/>
          </p:nvPr>
        </p:nvSpPr>
        <p:spPr>
          <a:xfrm>
            <a:off x="5905560" y="3502152"/>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14" name="Text Placeholder 10">
            <a:extLst>
              <a:ext uri="{FF2B5EF4-FFF2-40B4-BE49-F238E27FC236}">
                <a16:creationId xmlns:a16="http://schemas.microsoft.com/office/drawing/2014/main" id="{FED89FCE-7507-4C8C-923F-922290589466}"/>
              </a:ext>
            </a:extLst>
          </p:cNvPr>
          <p:cNvSpPr>
            <a:spLocks noGrp="1"/>
          </p:cNvSpPr>
          <p:nvPr>
            <p:ph type="body" sz="quarter" idx="41" hasCustomPrompt="1"/>
          </p:nvPr>
        </p:nvSpPr>
        <p:spPr>
          <a:xfrm>
            <a:off x="6693480" y="3502152"/>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16" name="Text Placeholder 10">
            <a:extLst>
              <a:ext uri="{FF2B5EF4-FFF2-40B4-BE49-F238E27FC236}">
                <a16:creationId xmlns:a16="http://schemas.microsoft.com/office/drawing/2014/main" id="{2A9276DB-F427-4F8E-8E4C-466600F390FD}"/>
              </a:ext>
            </a:extLst>
          </p:cNvPr>
          <p:cNvSpPr>
            <a:spLocks noGrp="1"/>
          </p:cNvSpPr>
          <p:nvPr>
            <p:ph type="body" sz="quarter" idx="43" hasCustomPrompt="1"/>
          </p:nvPr>
        </p:nvSpPr>
        <p:spPr>
          <a:xfrm>
            <a:off x="7481400" y="3502152"/>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17" name="Text Placeholder 10">
            <a:extLst>
              <a:ext uri="{FF2B5EF4-FFF2-40B4-BE49-F238E27FC236}">
                <a16:creationId xmlns:a16="http://schemas.microsoft.com/office/drawing/2014/main" id="{79023948-0C1E-4DAB-B885-1C713409AA08}"/>
              </a:ext>
            </a:extLst>
          </p:cNvPr>
          <p:cNvSpPr>
            <a:spLocks noGrp="1"/>
          </p:cNvSpPr>
          <p:nvPr>
            <p:ph type="body" sz="quarter" idx="44" hasCustomPrompt="1"/>
          </p:nvPr>
        </p:nvSpPr>
        <p:spPr>
          <a:xfrm>
            <a:off x="8269320" y="3502152"/>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15" name="Text Placeholder 10">
            <a:extLst>
              <a:ext uri="{FF2B5EF4-FFF2-40B4-BE49-F238E27FC236}">
                <a16:creationId xmlns:a16="http://schemas.microsoft.com/office/drawing/2014/main" id="{F2F73935-BF53-4510-8B8F-EDB1CD56A1BB}"/>
              </a:ext>
            </a:extLst>
          </p:cNvPr>
          <p:cNvSpPr>
            <a:spLocks noGrp="1"/>
          </p:cNvSpPr>
          <p:nvPr>
            <p:ph type="body" sz="quarter" idx="42" hasCustomPrompt="1"/>
          </p:nvPr>
        </p:nvSpPr>
        <p:spPr>
          <a:xfrm>
            <a:off x="9057240" y="3502152"/>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18" name="Text Placeholder 10">
            <a:extLst>
              <a:ext uri="{FF2B5EF4-FFF2-40B4-BE49-F238E27FC236}">
                <a16:creationId xmlns:a16="http://schemas.microsoft.com/office/drawing/2014/main" id="{4AB6A03C-6180-41ED-A88D-ECBB80D160F2}"/>
              </a:ext>
            </a:extLst>
          </p:cNvPr>
          <p:cNvSpPr>
            <a:spLocks noGrp="1"/>
          </p:cNvSpPr>
          <p:nvPr>
            <p:ph type="body" sz="quarter" idx="45" hasCustomPrompt="1"/>
          </p:nvPr>
        </p:nvSpPr>
        <p:spPr>
          <a:xfrm>
            <a:off x="9845160" y="3502152"/>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19" name="Text Placeholder 10">
            <a:extLst>
              <a:ext uri="{FF2B5EF4-FFF2-40B4-BE49-F238E27FC236}">
                <a16:creationId xmlns:a16="http://schemas.microsoft.com/office/drawing/2014/main" id="{145AD645-55F0-41A9-AC53-ED30BF1340BA}"/>
              </a:ext>
            </a:extLst>
          </p:cNvPr>
          <p:cNvSpPr>
            <a:spLocks noGrp="1"/>
          </p:cNvSpPr>
          <p:nvPr>
            <p:ph type="body" sz="quarter" idx="46" hasCustomPrompt="1"/>
          </p:nvPr>
        </p:nvSpPr>
        <p:spPr>
          <a:xfrm>
            <a:off x="10633085" y="3502152"/>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11" name="Text Placeholder 10">
            <a:extLst>
              <a:ext uri="{FF2B5EF4-FFF2-40B4-BE49-F238E27FC236}">
                <a16:creationId xmlns:a16="http://schemas.microsoft.com/office/drawing/2014/main" id="{AB3645A3-D681-45BF-B195-452D000802CA}"/>
              </a:ext>
            </a:extLst>
          </p:cNvPr>
          <p:cNvSpPr>
            <a:spLocks noGrp="1"/>
          </p:cNvSpPr>
          <p:nvPr>
            <p:ph type="body" sz="quarter" idx="38" hasCustomPrompt="1"/>
          </p:nvPr>
        </p:nvSpPr>
        <p:spPr>
          <a:xfrm>
            <a:off x="914400" y="4292468"/>
            <a:ext cx="731520" cy="457200"/>
          </a:xfrm>
        </p:spPr>
        <p:txBody>
          <a:bodyPr rtlCol="0" anchor="ctr"/>
          <a:lstStyle>
            <a:lvl1pPr marL="0" indent="0" algn="l">
              <a:buNone/>
              <a:defRPr sz="1400" b="1">
                <a:solidFill>
                  <a:schemeClr val="tx1"/>
                </a:solidFill>
                <a:latin typeface="+mj-lt"/>
              </a:defRPr>
            </a:lvl1pPr>
          </a:lstStyle>
          <a:p>
            <a:pPr lvl="0" rtl="0"/>
            <a:r>
              <a:rPr lang="en-GB" noProof="0"/>
              <a:t>Year</a:t>
            </a:r>
          </a:p>
        </p:txBody>
      </p:sp>
      <p:sp>
        <p:nvSpPr>
          <p:cNvPr id="20" name="Text Placeholder 10">
            <a:extLst>
              <a:ext uri="{FF2B5EF4-FFF2-40B4-BE49-F238E27FC236}">
                <a16:creationId xmlns:a16="http://schemas.microsoft.com/office/drawing/2014/main" id="{C39F248D-01B4-40EE-B483-E8E81806DFBE}"/>
              </a:ext>
            </a:extLst>
          </p:cNvPr>
          <p:cNvSpPr>
            <a:spLocks noGrp="1"/>
          </p:cNvSpPr>
          <p:nvPr>
            <p:ph type="body" sz="quarter" idx="47" hasCustomPrompt="1"/>
          </p:nvPr>
        </p:nvSpPr>
        <p:spPr>
          <a:xfrm>
            <a:off x="1969915" y="4425696"/>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21" name="Text Placeholder 10">
            <a:extLst>
              <a:ext uri="{FF2B5EF4-FFF2-40B4-BE49-F238E27FC236}">
                <a16:creationId xmlns:a16="http://schemas.microsoft.com/office/drawing/2014/main" id="{1D0F1859-7A34-42DF-873E-2CF864E4C4BE}"/>
              </a:ext>
            </a:extLst>
          </p:cNvPr>
          <p:cNvSpPr>
            <a:spLocks noGrp="1"/>
          </p:cNvSpPr>
          <p:nvPr>
            <p:ph type="body" sz="quarter" idx="48" hasCustomPrompt="1"/>
          </p:nvPr>
        </p:nvSpPr>
        <p:spPr>
          <a:xfrm>
            <a:off x="2757602" y="4425696"/>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22" name="Text Placeholder 10">
            <a:extLst>
              <a:ext uri="{FF2B5EF4-FFF2-40B4-BE49-F238E27FC236}">
                <a16:creationId xmlns:a16="http://schemas.microsoft.com/office/drawing/2014/main" id="{6EB397AF-B5C1-40FE-86D4-BA660E4C6E46}"/>
              </a:ext>
            </a:extLst>
          </p:cNvPr>
          <p:cNvSpPr>
            <a:spLocks noGrp="1"/>
          </p:cNvSpPr>
          <p:nvPr>
            <p:ph type="body" sz="quarter" idx="49" hasCustomPrompt="1"/>
          </p:nvPr>
        </p:nvSpPr>
        <p:spPr>
          <a:xfrm>
            <a:off x="3545289" y="4425696"/>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23" name="Text Placeholder 10">
            <a:extLst>
              <a:ext uri="{FF2B5EF4-FFF2-40B4-BE49-F238E27FC236}">
                <a16:creationId xmlns:a16="http://schemas.microsoft.com/office/drawing/2014/main" id="{AF1343D5-DC0F-4C7E-967F-CFC300A2C807}"/>
              </a:ext>
            </a:extLst>
          </p:cNvPr>
          <p:cNvSpPr>
            <a:spLocks noGrp="1"/>
          </p:cNvSpPr>
          <p:nvPr>
            <p:ph type="body" sz="quarter" idx="50" hasCustomPrompt="1"/>
          </p:nvPr>
        </p:nvSpPr>
        <p:spPr>
          <a:xfrm>
            <a:off x="4332976" y="4425696"/>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24" name="Text Placeholder 10">
            <a:extLst>
              <a:ext uri="{FF2B5EF4-FFF2-40B4-BE49-F238E27FC236}">
                <a16:creationId xmlns:a16="http://schemas.microsoft.com/office/drawing/2014/main" id="{9AD688A5-D2DF-4FC3-8171-FAEA8C4F5566}"/>
              </a:ext>
            </a:extLst>
          </p:cNvPr>
          <p:cNvSpPr>
            <a:spLocks noGrp="1"/>
          </p:cNvSpPr>
          <p:nvPr>
            <p:ph type="body" sz="quarter" idx="51" hasCustomPrompt="1"/>
          </p:nvPr>
        </p:nvSpPr>
        <p:spPr>
          <a:xfrm>
            <a:off x="5120663" y="4425696"/>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25" name="Text Placeholder 10">
            <a:extLst>
              <a:ext uri="{FF2B5EF4-FFF2-40B4-BE49-F238E27FC236}">
                <a16:creationId xmlns:a16="http://schemas.microsoft.com/office/drawing/2014/main" id="{EA05A5D4-01B0-4932-B03E-571986E282EA}"/>
              </a:ext>
            </a:extLst>
          </p:cNvPr>
          <p:cNvSpPr>
            <a:spLocks noGrp="1"/>
          </p:cNvSpPr>
          <p:nvPr>
            <p:ph type="body" sz="quarter" idx="52" hasCustomPrompt="1"/>
          </p:nvPr>
        </p:nvSpPr>
        <p:spPr>
          <a:xfrm>
            <a:off x="5908350" y="4425696"/>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26" name="Text Placeholder 10">
            <a:extLst>
              <a:ext uri="{FF2B5EF4-FFF2-40B4-BE49-F238E27FC236}">
                <a16:creationId xmlns:a16="http://schemas.microsoft.com/office/drawing/2014/main" id="{72A84601-CD4F-49ED-8D51-CEF032363058}"/>
              </a:ext>
            </a:extLst>
          </p:cNvPr>
          <p:cNvSpPr>
            <a:spLocks noGrp="1"/>
          </p:cNvSpPr>
          <p:nvPr>
            <p:ph type="body" sz="quarter" idx="53" hasCustomPrompt="1"/>
          </p:nvPr>
        </p:nvSpPr>
        <p:spPr>
          <a:xfrm>
            <a:off x="6696037" y="4425696"/>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28" name="Text Placeholder 10">
            <a:extLst>
              <a:ext uri="{FF2B5EF4-FFF2-40B4-BE49-F238E27FC236}">
                <a16:creationId xmlns:a16="http://schemas.microsoft.com/office/drawing/2014/main" id="{DFC05EC7-9D6C-486B-9E2F-D3612013C0A1}"/>
              </a:ext>
            </a:extLst>
          </p:cNvPr>
          <p:cNvSpPr>
            <a:spLocks noGrp="1"/>
          </p:cNvSpPr>
          <p:nvPr>
            <p:ph type="body" sz="quarter" idx="55" hasCustomPrompt="1"/>
          </p:nvPr>
        </p:nvSpPr>
        <p:spPr>
          <a:xfrm>
            <a:off x="7483724" y="4425696"/>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29" name="Text Placeholder 10">
            <a:extLst>
              <a:ext uri="{FF2B5EF4-FFF2-40B4-BE49-F238E27FC236}">
                <a16:creationId xmlns:a16="http://schemas.microsoft.com/office/drawing/2014/main" id="{98F455FB-241B-4E1F-B581-FA6CBA239545}"/>
              </a:ext>
            </a:extLst>
          </p:cNvPr>
          <p:cNvSpPr>
            <a:spLocks noGrp="1"/>
          </p:cNvSpPr>
          <p:nvPr>
            <p:ph type="body" sz="quarter" idx="56" hasCustomPrompt="1"/>
          </p:nvPr>
        </p:nvSpPr>
        <p:spPr>
          <a:xfrm>
            <a:off x="8271411" y="4425696"/>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27" name="Text Placeholder 10">
            <a:extLst>
              <a:ext uri="{FF2B5EF4-FFF2-40B4-BE49-F238E27FC236}">
                <a16:creationId xmlns:a16="http://schemas.microsoft.com/office/drawing/2014/main" id="{C49FB196-753D-4A12-9460-57D8AB4B540B}"/>
              </a:ext>
            </a:extLst>
          </p:cNvPr>
          <p:cNvSpPr>
            <a:spLocks noGrp="1"/>
          </p:cNvSpPr>
          <p:nvPr>
            <p:ph type="body" sz="quarter" idx="54" hasCustomPrompt="1"/>
          </p:nvPr>
        </p:nvSpPr>
        <p:spPr>
          <a:xfrm>
            <a:off x="9059098" y="4425696"/>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30" name="Text Placeholder 10">
            <a:extLst>
              <a:ext uri="{FF2B5EF4-FFF2-40B4-BE49-F238E27FC236}">
                <a16:creationId xmlns:a16="http://schemas.microsoft.com/office/drawing/2014/main" id="{9E38664A-8108-4E24-800B-3C32ADA43978}"/>
              </a:ext>
            </a:extLst>
          </p:cNvPr>
          <p:cNvSpPr>
            <a:spLocks noGrp="1"/>
          </p:cNvSpPr>
          <p:nvPr>
            <p:ph type="body" sz="quarter" idx="57" hasCustomPrompt="1"/>
          </p:nvPr>
        </p:nvSpPr>
        <p:spPr>
          <a:xfrm>
            <a:off x="9846785" y="4425696"/>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31" name="Text Placeholder 10">
            <a:extLst>
              <a:ext uri="{FF2B5EF4-FFF2-40B4-BE49-F238E27FC236}">
                <a16:creationId xmlns:a16="http://schemas.microsoft.com/office/drawing/2014/main" id="{2908458B-A3ED-4855-9E08-108D7C4A8D36}"/>
              </a:ext>
            </a:extLst>
          </p:cNvPr>
          <p:cNvSpPr>
            <a:spLocks noGrp="1"/>
          </p:cNvSpPr>
          <p:nvPr>
            <p:ph type="body" sz="quarter" idx="58" hasCustomPrompt="1"/>
          </p:nvPr>
        </p:nvSpPr>
        <p:spPr>
          <a:xfrm>
            <a:off x="10634472" y="4425696"/>
            <a:ext cx="640080" cy="201776"/>
          </a:xfrm>
        </p:spPr>
        <p:txBody>
          <a:bodyPr rtlCol="0">
            <a:noAutofit/>
          </a:bodyPr>
          <a:lstStyle>
            <a:lvl1pPr marL="0" indent="0" algn="ctr">
              <a:buNone/>
              <a:defRPr sz="1000">
                <a:solidFill>
                  <a:schemeClr val="tx1"/>
                </a:solidFill>
              </a:defRPr>
            </a:lvl1pPr>
          </a:lstStyle>
          <a:p>
            <a:pPr lvl="0" rtl="0"/>
            <a:r>
              <a:rPr lang="en-GB" noProof="0"/>
              <a:t>MM</a:t>
            </a:r>
          </a:p>
        </p:txBody>
      </p:sp>
      <p:sp>
        <p:nvSpPr>
          <p:cNvPr id="32" name="Rectangle 31">
            <a:extLst>
              <a:ext uri="{FF2B5EF4-FFF2-40B4-BE49-F238E27FC236}">
                <a16:creationId xmlns:a16="http://schemas.microsoft.com/office/drawing/2014/main" id="{FFA35437-CCDE-4D92-B879-F23B329C8EC3}"/>
              </a:ext>
              <a:ext uri="{C183D7F6-B498-43B3-948B-1728B52AA6E4}">
                <adec:decorative xmlns:adec="http://schemas.microsoft.com/office/drawing/2017/decorative" val="1"/>
              </a:ext>
            </a:extLst>
          </p:cNvPr>
          <p:cNvSpPr/>
          <p:nvPr userDrawn="1"/>
        </p:nvSpPr>
        <p:spPr>
          <a:xfrm>
            <a:off x="929640" y="4034785"/>
            <a:ext cx="1033272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solidFill>
                <a:schemeClr val="tx1">
                  <a:lumMod val="75000"/>
                  <a:lumOff val="25000"/>
                </a:schemeClr>
              </a:solidFill>
            </a:endParaRPr>
          </a:p>
        </p:txBody>
      </p:sp>
      <p:sp>
        <p:nvSpPr>
          <p:cNvPr id="36" name="Date Placeholder 2">
            <a:extLst>
              <a:ext uri="{FF2B5EF4-FFF2-40B4-BE49-F238E27FC236}">
                <a16:creationId xmlns:a16="http://schemas.microsoft.com/office/drawing/2014/main" id="{1CDC588F-73BC-4108-974B-0EAAB8213CE0}"/>
              </a:ext>
            </a:extLst>
          </p:cNvPr>
          <p:cNvSpPr>
            <a:spLocks noGrp="1"/>
          </p:cNvSpPr>
          <p:nvPr>
            <p:ph type="dt" sz="half" idx="10"/>
          </p:nvPr>
        </p:nvSpPr>
        <p:spPr>
          <a:xfrm>
            <a:off x="838200" y="6356350"/>
            <a:ext cx="2743200" cy="365125"/>
          </a:xfrm>
          <a:prstGeom prst="rect">
            <a:avLst/>
          </a:prstGeom>
        </p:spPr>
        <p:txBody>
          <a:bodyPr rtlCol="0"/>
          <a:lstStyle>
            <a:lvl1pPr>
              <a:defRPr sz="900"/>
            </a:lvl1pPr>
          </a:lstStyle>
          <a:p>
            <a:pPr rtl="0"/>
            <a:r>
              <a:rPr lang="en-GB" noProof="0"/>
              <a:t>20XX</a:t>
            </a:r>
          </a:p>
        </p:txBody>
      </p:sp>
      <p:sp>
        <p:nvSpPr>
          <p:cNvPr id="37" name="Footer Placeholder 3">
            <a:extLst>
              <a:ext uri="{FF2B5EF4-FFF2-40B4-BE49-F238E27FC236}">
                <a16:creationId xmlns:a16="http://schemas.microsoft.com/office/drawing/2014/main" id="{B2AC1EB2-9B8F-4077-8B66-64F9549F2C99}"/>
              </a:ext>
            </a:extLst>
          </p:cNvPr>
          <p:cNvSpPr>
            <a:spLocks noGrp="1"/>
          </p:cNvSpPr>
          <p:nvPr>
            <p:ph type="ftr" sz="quarter" idx="11"/>
          </p:nvPr>
        </p:nvSpPr>
        <p:spPr>
          <a:xfrm>
            <a:off x="4038600" y="6356350"/>
            <a:ext cx="4114800" cy="365125"/>
          </a:xfrm>
          <a:prstGeom prst="rect">
            <a:avLst/>
          </a:prstGeom>
        </p:spPr>
        <p:txBody>
          <a:bodyPr rtlCol="0"/>
          <a:lstStyle>
            <a:lvl1pPr>
              <a:defRPr sz="900"/>
            </a:lvl1pPr>
          </a:lstStyle>
          <a:p>
            <a:pPr rtl="0"/>
            <a:r>
              <a:rPr lang="en-GB" noProof="0"/>
              <a:t>Pitch Deck</a:t>
            </a:r>
          </a:p>
        </p:txBody>
      </p:sp>
      <p:sp>
        <p:nvSpPr>
          <p:cNvPr id="38" name="Slide Number Placeholder 4">
            <a:extLst>
              <a:ext uri="{FF2B5EF4-FFF2-40B4-BE49-F238E27FC236}">
                <a16:creationId xmlns:a16="http://schemas.microsoft.com/office/drawing/2014/main" id="{28DE3E33-346A-45AF-B164-CB5DF04FAE6D}"/>
              </a:ext>
            </a:extLst>
          </p:cNvPr>
          <p:cNvSpPr>
            <a:spLocks noGrp="1"/>
          </p:cNvSpPr>
          <p:nvPr>
            <p:ph type="sldNum" sz="quarter" idx="12"/>
          </p:nvPr>
        </p:nvSpPr>
        <p:spPr>
          <a:xfrm>
            <a:off x="8610600" y="6356350"/>
            <a:ext cx="2743200" cy="365125"/>
          </a:xfrm>
        </p:spPr>
        <p:txBody>
          <a:bodyPr rtlCol="0"/>
          <a:lstStyle>
            <a:lvl1pPr>
              <a:defRPr sz="900"/>
            </a:lvl1pPr>
          </a:lstStyle>
          <a:p>
            <a:pPr rtl="0"/>
            <a:fld id="{B5CEABB6-07DC-46E8-9B57-56EC44A396E5}" type="slidenum">
              <a:rPr lang="en-GB" noProof="0" smtClean="0"/>
              <a:t>‹#›</a:t>
            </a:fld>
            <a:endParaRPr lang="en-GB" noProof="0"/>
          </a:p>
        </p:txBody>
      </p:sp>
    </p:spTree>
    <p:extLst>
      <p:ext uri="{BB962C8B-B14F-4D97-AF65-F5344CB8AC3E}">
        <p14:creationId xmlns:p14="http://schemas.microsoft.com/office/powerpoint/2010/main" val="2056323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rtlCol="0">
            <a:normAutofit/>
          </a:bodyPr>
          <a:lstStyle>
            <a:lvl1pPr algn="ctr">
              <a:defRPr lang="en-US" sz="2800" kern="1200" spc="150" baseline="0" dirty="0">
                <a:solidFill>
                  <a:schemeClr val="tx1"/>
                </a:solidFill>
                <a:latin typeface="+mj-lt"/>
                <a:ea typeface="+mj-ea"/>
                <a:cs typeface="+mj-cs"/>
              </a:defRPr>
            </a:lvl1pPr>
          </a:lstStyle>
          <a:p>
            <a:pPr rtl="0"/>
            <a:r>
              <a:rPr lang="en-GB" noProof="0"/>
              <a:t>CLICK TO EDIT MASTER TITLE STYLE</a:t>
            </a:r>
          </a:p>
        </p:txBody>
      </p:sp>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39084"/>
            <a:ext cx="10515600" cy="3695338"/>
          </a:xfrm>
        </p:spPr>
        <p:txBody>
          <a:bodyPr rtlCol="0"/>
          <a:lstStyle/>
          <a:p>
            <a:pPr rtl="0"/>
            <a:r>
              <a:rPr lang="en-GB" noProof="0"/>
              <a:t>Click icon to add SmartArt graphic</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a:xfrm>
            <a:off x="838200" y="6356350"/>
            <a:ext cx="2743200" cy="365125"/>
          </a:xfrm>
          <a:prstGeom prst="rect">
            <a:avLst/>
          </a:prstGeom>
        </p:spPr>
        <p:txBody>
          <a:bodyPr rtlCol="0"/>
          <a:lstStyle>
            <a:lvl1pPr>
              <a:defRPr sz="900"/>
            </a:lvl1pPr>
          </a:lstStyle>
          <a:p>
            <a:pPr rtl="0"/>
            <a:r>
              <a:rPr lang="en-GB" noProof="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a:xfrm>
            <a:off x="4038600" y="6356350"/>
            <a:ext cx="4114800" cy="365125"/>
          </a:xfrm>
          <a:prstGeom prst="rect">
            <a:avLst/>
          </a:prstGeom>
        </p:spPr>
        <p:txBody>
          <a:bodyPr rtlCol="0"/>
          <a:lstStyle>
            <a:lvl1pPr>
              <a:defRPr sz="900"/>
            </a:lvl1pPr>
          </a:lstStyle>
          <a:p>
            <a:pPr rtl="0"/>
            <a:r>
              <a:rPr lang="en-GB" noProof="0"/>
              <a:t>Pitch Deck</a:t>
            </a:r>
          </a:p>
        </p:txBody>
      </p:sp>
      <p:cxnSp>
        <p:nvCxnSpPr>
          <p:cNvPr id="10" name="Straight Connector 9">
            <a:extLst>
              <a:ext uri="{FF2B5EF4-FFF2-40B4-BE49-F238E27FC236}">
                <a16:creationId xmlns:a16="http://schemas.microsoft.com/office/drawing/2014/main" id="{66988B2D-0240-4256-8268-4B9FF1E72363}"/>
              </a:ext>
              <a:ext uri="{C183D7F6-B498-43B3-948B-1728B52AA6E4}">
                <adec:decorative xmlns:adec="http://schemas.microsoft.com/office/drawing/2017/decorative" val="1"/>
              </a:ext>
            </a:extLst>
          </p:cNvPr>
          <p:cNvCxnSpPr>
            <a:cxnSpLocks/>
          </p:cNvCxnSpPr>
          <p:nvPr/>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 uri="{C183D7F6-B498-43B3-948B-1728B52AA6E4}">
                <adec:decorative xmlns:adec="http://schemas.microsoft.com/office/drawing/2017/decorative" val="1"/>
              </a:ext>
            </a:extLst>
          </p:cNvPr>
          <p:cNvCxnSpPr>
            <a:cxnSpLocks/>
          </p:cNvCxnSpPr>
          <p:nvPr/>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rtlCol="0"/>
          <a:lstStyle>
            <a:lvl1pPr>
              <a:defRPr sz="900"/>
            </a:lvl1pPr>
          </a:lstStyle>
          <a:p>
            <a:pPr rtl="0"/>
            <a:fld id="{B5CEABB6-07DC-46E8-9B57-56EC44A396E5}" type="slidenum">
              <a:rPr lang="en-GB" noProof="0" smtClean="0"/>
              <a:t>‹#›</a:t>
            </a:fld>
            <a:endParaRPr lang="en-GB" noProof="0"/>
          </a:p>
        </p:txBody>
      </p:sp>
    </p:spTree>
    <p:extLst>
      <p:ext uri="{BB962C8B-B14F-4D97-AF65-F5344CB8AC3E}">
        <p14:creationId xmlns:p14="http://schemas.microsoft.com/office/powerpoint/2010/main" val="2354313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spc="150" baseline="0" dirty="0">
                <a:solidFill>
                  <a:schemeClr val="tx1"/>
                </a:solidFill>
                <a:latin typeface="+mj-lt"/>
                <a:ea typeface="+mj-ea"/>
                <a:cs typeface="+mj-cs"/>
              </a:defRPr>
            </a:lvl1pPr>
          </a:lstStyle>
          <a:p>
            <a:pPr rtl="0"/>
            <a:r>
              <a:rPr lang="en-GB" noProof="0"/>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rtlCol="0"/>
          <a:lstStyle/>
          <a:p>
            <a:pPr rtl="0"/>
            <a:r>
              <a:rPr lang="en-GB" noProof="0"/>
              <a:t>Click icon to add picture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311558" y="5084524"/>
            <a:ext cx="2196619" cy="343061"/>
          </a:xfrm>
        </p:spPr>
        <p:txBody>
          <a:bodyPr rtlCol="0"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rtlCol="0"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rtlCol="0"/>
          <a:lstStyle/>
          <a:p>
            <a:pPr rtl="0"/>
            <a:r>
              <a:rPr lang="en-GB" noProof="0"/>
              <a:t>Click icon to add picture</a:t>
            </a:r>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707607" y="5099206"/>
            <a:ext cx="2145049" cy="343061"/>
          </a:xfrm>
        </p:spPr>
        <p:txBody>
          <a:bodyPr rtlCol="0"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rtlCol="0"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rtlCol="0"/>
          <a:lstStyle/>
          <a:p>
            <a:pPr lvl="1" rtl="0"/>
            <a:r>
              <a:rPr lang="en-GB" noProof="0"/>
              <a:t>Click icon to add picture</a:t>
            </a:r>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271" y="5099206"/>
            <a:ext cx="2132985" cy="343061"/>
          </a:xfrm>
        </p:spPr>
        <p:txBody>
          <a:bodyPr rtlCol="0"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rtlCol="0"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rtlCol="0"/>
          <a:lstStyle/>
          <a:p>
            <a:pPr rtl="0"/>
            <a:r>
              <a:rPr lang="en-GB" noProof="0"/>
              <a:t>Click icon to add picture</a:t>
            </a:r>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618152" y="5084524"/>
            <a:ext cx="2132984" cy="343061"/>
          </a:xfrm>
        </p:spPr>
        <p:txBody>
          <a:bodyPr rtlCol="0"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rtlCol="0"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a:t>
            </a:r>
          </a:p>
        </p:txBody>
      </p:sp>
      <p:cxnSp>
        <p:nvCxnSpPr>
          <p:cNvPr id="10" name="Straight Connector 9">
            <a:extLst>
              <a:ext uri="{FF2B5EF4-FFF2-40B4-BE49-F238E27FC236}">
                <a16:creationId xmlns:a16="http://schemas.microsoft.com/office/drawing/2014/main" id="{4E4B72DA-52CB-4D39-A342-8857B4D959B2}"/>
              </a:ext>
              <a:ext uri="{C183D7F6-B498-43B3-948B-1728B52AA6E4}">
                <adec:decorative xmlns:adec="http://schemas.microsoft.com/office/drawing/2017/decorative" val="1"/>
              </a:ext>
            </a:extLst>
          </p:cNvPr>
          <p:cNvCxnSpPr/>
          <p:nvPr/>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 uri="{C183D7F6-B498-43B3-948B-1728B52AA6E4}">
                <adec:decorative xmlns:adec="http://schemas.microsoft.com/office/drawing/2017/decorative" val="1"/>
              </a:ext>
            </a:extLst>
          </p:cNvPr>
          <p:cNvCxnSpPr>
            <a:cxnSpLocks/>
          </p:cNvCxnSpPr>
          <p:nvPr/>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a:xfrm>
            <a:off x="838200" y="6356350"/>
            <a:ext cx="2743200" cy="365125"/>
          </a:xfrm>
          <a:prstGeom prst="rect">
            <a:avLst/>
          </a:prstGeom>
        </p:spPr>
        <p:txBody>
          <a:bodyPr rtlCol="0"/>
          <a:lstStyle>
            <a:lvl1pPr>
              <a:defRPr sz="900"/>
            </a:lvl1pPr>
          </a:lstStyle>
          <a:p>
            <a:pPr rtl="0"/>
            <a:r>
              <a:rPr lang="en-GB" noProof="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a:xfrm>
            <a:off x="4038600" y="6356350"/>
            <a:ext cx="4114800" cy="365125"/>
          </a:xfrm>
          <a:prstGeom prst="rect">
            <a:avLst/>
          </a:prstGeom>
        </p:spPr>
        <p:txBody>
          <a:bodyPr rtlCol="0"/>
          <a:lstStyle>
            <a:lvl1pPr>
              <a:defRPr sz="900"/>
            </a:lvl1pPr>
          </a:lstStyle>
          <a:p>
            <a:pPr rtl="0"/>
            <a:r>
              <a:rPr lang="en-GB" noProof="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en-GB" noProof="0" smtClean="0"/>
              <a:t>‹#›</a:t>
            </a:fld>
            <a:endParaRPr lang="en-GB" noProof="0"/>
          </a:p>
        </p:txBody>
      </p:sp>
    </p:spTree>
    <p:extLst>
      <p:ext uri="{BB962C8B-B14F-4D97-AF65-F5344CB8AC3E}">
        <p14:creationId xmlns:p14="http://schemas.microsoft.com/office/powerpoint/2010/main" val="35623728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93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am Slide 8 Peop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spc="150" baseline="0" dirty="0">
                <a:solidFill>
                  <a:schemeClr val="tx1"/>
                </a:solidFill>
                <a:latin typeface="+mj-lt"/>
                <a:ea typeface="+mj-ea"/>
                <a:cs typeface="+mj-cs"/>
              </a:defRPr>
            </a:lvl1pPr>
          </a:lstStyle>
          <a:p>
            <a:pPr rtl="0"/>
            <a:r>
              <a:rPr lang="en-GB" noProof="0"/>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rtlCol="0">
            <a:normAutofit/>
          </a:bodyPr>
          <a:lstStyle>
            <a:lvl1pPr marL="0" indent="0">
              <a:lnSpc>
                <a:spcPct val="100000"/>
              </a:lnSpc>
              <a:buNone/>
              <a:defRPr sz="900">
                <a:solidFill>
                  <a:schemeClr val="bg1"/>
                </a:solidFill>
              </a:defRPr>
            </a:lvl1pPr>
          </a:lstStyle>
          <a:p>
            <a:pPr rtl="0"/>
            <a:r>
              <a:rPr lang="en-GB" noProof="0"/>
              <a:t>Click icon to add picture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rtlCol="0"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390120" y="3782039"/>
            <a:ext cx="2057400" cy="343061"/>
          </a:xfrm>
        </p:spPr>
        <p:txBody>
          <a:bodyPr rtlCol="0"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rtlCol="0">
            <a:normAutofit/>
          </a:bodyPr>
          <a:lstStyle>
            <a:lvl1pPr marL="0" indent="0">
              <a:lnSpc>
                <a:spcPct val="100000"/>
              </a:lnSpc>
              <a:buNone/>
              <a:defRPr sz="900">
                <a:solidFill>
                  <a:schemeClr val="bg1"/>
                </a:solidFill>
              </a:defRPr>
            </a:lvl1pPr>
          </a:lstStyle>
          <a:p>
            <a:pPr rtl="0"/>
            <a:r>
              <a:rPr lang="en-GB" noProof="0"/>
              <a:t>Click icon to add picture</a:t>
            </a:r>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69060"/>
            <a:ext cx="1828800" cy="343061"/>
          </a:xfrm>
        </p:spPr>
        <p:txBody>
          <a:bodyPr rtlCol="0"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739214" y="3796721"/>
            <a:ext cx="2057400" cy="343061"/>
          </a:xfrm>
        </p:spPr>
        <p:txBody>
          <a:bodyPr rtlCol="0"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716934" y="2428875"/>
            <a:ext cx="1066800" cy="1066800"/>
          </a:xfrm>
          <a:solidFill>
            <a:schemeClr val="tx1"/>
          </a:solidFill>
        </p:spPr>
        <p:txBody>
          <a:bodyPr rtlCol="0">
            <a:normAutofit/>
          </a:bodyPr>
          <a:lstStyle>
            <a:lvl1pPr marL="0" indent="0">
              <a:buNone/>
              <a:defRPr sz="900">
                <a:solidFill>
                  <a:schemeClr val="bg1"/>
                </a:solidFill>
              </a:defRPr>
            </a:lvl1pPr>
            <a:lvl2pPr marL="457200" indent="0">
              <a:lnSpc>
                <a:spcPct val="100000"/>
              </a:lnSpc>
              <a:buNone/>
              <a:defRPr sz="900">
                <a:solidFill>
                  <a:schemeClr val="bg1"/>
                </a:solidFill>
              </a:defRPr>
            </a:lvl2pPr>
          </a:lstStyle>
          <a:p>
            <a:pPr lvl="0" rtl="0"/>
            <a:r>
              <a:rPr lang="en-GB" noProof="0"/>
              <a:t>Click icon to add picture</a:t>
            </a:r>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339926" y="3669060"/>
            <a:ext cx="1828800" cy="343061"/>
          </a:xfrm>
        </p:spPr>
        <p:txBody>
          <a:bodyPr rtlCol="0"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217963" y="3796721"/>
            <a:ext cx="2057400" cy="343061"/>
          </a:xfrm>
        </p:spPr>
        <p:txBody>
          <a:bodyPr rtlCol="0"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rtlCol="0">
            <a:normAutofit/>
          </a:bodyPr>
          <a:lstStyle>
            <a:lvl1pPr marL="0" indent="0">
              <a:lnSpc>
                <a:spcPct val="100000"/>
              </a:lnSpc>
              <a:buNone/>
              <a:defRPr sz="900">
                <a:solidFill>
                  <a:schemeClr val="bg1"/>
                </a:solidFill>
              </a:defRPr>
            </a:lvl1pPr>
          </a:lstStyle>
          <a:p>
            <a:pPr rtl="0"/>
            <a:r>
              <a:rPr lang="en-GB" noProof="0"/>
              <a:t>Click icon to add picture</a:t>
            </a:r>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rtlCol="0"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634432" y="3782039"/>
            <a:ext cx="2057400" cy="343061"/>
          </a:xfrm>
        </p:spPr>
        <p:txBody>
          <a:bodyPr rtlCol="0"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rtlCol="0">
            <a:normAutofit/>
          </a:bodyPr>
          <a:lstStyle>
            <a:lvl1pPr marL="0" indent="0">
              <a:lnSpc>
                <a:spcPct val="100000"/>
              </a:lnSpc>
              <a:buNone/>
              <a:defRPr sz="900">
                <a:solidFill>
                  <a:schemeClr val="bg1"/>
                </a:solidFill>
              </a:defRPr>
            </a:lvl1pPr>
          </a:lstStyle>
          <a:p>
            <a:pPr rtl="0"/>
            <a:r>
              <a:rPr lang="en-GB" noProof="0"/>
              <a:t>Click icon to add picture</a:t>
            </a:r>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rtlCol="0"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390120" y="5640875"/>
            <a:ext cx="2057400" cy="343061"/>
          </a:xfrm>
        </p:spPr>
        <p:txBody>
          <a:bodyPr rtlCol="0"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rtlCol="0">
            <a:normAutofit/>
          </a:bodyPr>
          <a:lstStyle>
            <a:lvl1pPr marL="0" indent="0">
              <a:lnSpc>
                <a:spcPct val="100000"/>
              </a:lnSpc>
              <a:buNone/>
              <a:defRPr sz="900">
                <a:solidFill>
                  <a:schemeClr val="bg1"/>
                </a:solidFill>
              </a:defRPr>
            </a:lvl1pPr>
          </a:lstStyle>
          <a:p>
            <a:pPr rtl="0"/>
            <a:r>
              <a:rPr lang="en-GB" noProof="0"/>
              <a:t>Click icon to add picture</a:t>
            </a:r>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27896"/>
            <a:ext cx="1828800" cy="343061"/>
          </a:xfrm>
        </p:spPr>
        <p:txBody>
          <a:bodyPr rtlCol="0"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739214" y="5655557"/>
            <a:ext cx="2057400" cy="343061"/>
          </a:xfrm>
        </p:spPr>
        <p:txBody>
          <a:bodyPr rtlCol="0"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a:t>
            </a:r>
          </a:p>
        </p:txBody>
      </p:sp>
      <p:sp>
        <p:nvSpPr>
          <p:cNvPr id="57" name="Picture Placeholder 10">
            <a:extLst>
              <a:ext uri="{FF2B5EF4-FFF2-40B4-BE49-F238E27FC236}">
                <a16:creationId xmlns:a16="http://schemas.microsoft.com/office/drawing/2014/main" id="{0FB38616-82FB-4DAD-A82E-3777ACB41148}"/>
              </a:ext>
            </a:extLst>
          </p:cNvPr>
          <p:cNvSpPr>
            <a:spLocks noGrp="1"/>
          </p:cNvSpPr>
          <p:nvPr>
            <p:ph type="pic" sz="quarter" idx="28"/>
          </p:nvPr>
        </p:nvSpPr>
        <p:spPr>
          <a:xfrm>
            <a:off x="6716934" y="4287711"/>
            <a:ext cx="1066800" cy="1066800"/>
          </a:xfrm>
          <a:solidFill>
            <a:schemeClr val="tx1"/>
          </a:solidFill>
        </p:spPr>
        <p:txBody>
          <a:bodyPr rtlCol="0">
            <a:normAutofit/>
          </a:bodyPr>
          <a:lstStyle>
            <a:lvl1pPr marL="0" indent="0">
              <a:buNone/>
              <a:defRPr sz="900">
                <a:solidFill>
                  <a:schemeClr val="bg1"/>
                </a:solidFill>
              </a:defRPr>
            </a:lvl1pPr>
            <a:lvl2pPr marL="457200" indent="0">
              <a:lnSpc>
                <a:spcPct val="100000"/>
              </a:lnSpc>
              <a:buNone/>
              <a:defRPr sz="900">
                <a:solidFill>
                  <a:schemeClr val="bg1"/>
                </a:solidFill>
              </a:defRPr>
            </a:lvl2pPr>
          </a:lstStyle>
          <a:p>
            <a:pPr lvl="0" rtl="0"/>
            <a:r>
              <a:rPr lang="en-GB" noProof="0"/>
              <a:t>Click icon to add picture</a:t>
            </a:r>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27896"/>
            <a:ext cx="1828800" cy="343061"/>
          </a:xfrm>
        </p:spPr>
        <p:txBody>
          <a:bodyPr rtlCol="0"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229878" y="5655557"/>
            <a:ext cx="2057400" cy="343061"/>
          </a:xfrm>
        </p:spPr>
        <p:txBody>
          <a:bodyPr rtlCol="0"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rtlCol="0">
            <a:normAutofit/>
          </a:bodyPr>
          <a:lstStyle>
            <a:lvl1pPr marL="0" indent="0">
              <a:lnSpc>
                <a:spcPct val="100000"/>
              </a:lnSpc>
              <a:buNone/>
              <a:defRPr sz="900">
                <a:solidFill>
                  <a:schemeClr val="bg1"/>
                </a:solidFill>
              </a:defRPr>
            </a:lvl1pPr>
          </a:lstStyle>
          <a:p>
            <a:pPr rtl="0"/>
            <a:r>
              <a:rPr lang="en-GB" noProof="0"/>
              <a:t>Click icon to add picture</a:t>
            </a:r>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rtlCol="0"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634432" y="5640875"/>
            <a:ext cx="2057400" cy="343061"/>
          </a:xfrm>
        </p:spPr>
        <p:txBody>
          <a:bodyPr rtlCol="0"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a:xfrm>
            <a:off x="838200" y="6356350"/>
            <a:ext cx="2743200" cy="365125"/>
          </a:xfrm>
          <a:prstGeom prst="rect">
            <a:avLst/>
          </a:prstGeom>
        </p:spPr>
        <p:txBody>
          <a:bodyPr rtlCol="0"/>
          <a:lstStyle>
            <a:lvl1pPr>
              <a:defRPr sz="900">
                <a:solidFill>
                  <a:srgbClr val="898989"/>
                </a:solidFill>
              </a:defRPr>
            </a:lvl1pPr>
          </a:lstStyle>
          <a:p>
            <a:pPr rtl="0"/>
            <a:r>
              <a:rPr lang="en-GB" noProof="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a:xfrm>
            <a:off x="4038600" y="6356350"/>
            <a:ext cx="4114800" cy="365125"/>
          </a:xfrm>
          <a:prstGeom prst="rect">
            <a:avLst/>
          </a:prstGeom>
        </p:spPr>
        <p:txBody>
          <a:bodyPr rtlCol="0"/>
          <a:lstStyle>
            <a:lvl1pPr>
              <a:defRPr sz="900">
                <a:solidFill>
                  <a:srgbClr val="898989"/>
                </a:solidFill>
              </a:defRPr>
            </a:lvl1pPr>
          </a:lstStyle>
          <a:p>
            <a:pPr rtl="0"/>
            <a:r>
              <a:rPr lang="en-GB" noProof="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solidFill>
                  <a:srgbClr val="898989"/>
                </a:solidFill>
              </a:defRPr>
            </a:lvl1pPr>
          </a:lstStyle>
          <a:p>
            <a:pPr rtl="0"/>
            <a:fld id="{B5CEABB6-07DC-46E8-9B57-56EC44A396E5}" type="slidenum">
              <a:rPr lang="en-GB" noProof="0" smtClean="0"/>
              <a:t>‹#›</a:t>
            </a:fld>
            <a:endParaRPr lang="en-GB" noProof="0"/>
          </a:p>
        </p:txBody>
      </p:sp>
      <p:pic>
        <p:nvPicPr>
          <p:cNvPr id="13" name="Graphic 12">
            <a:extLst>
              <a:ext uri="{FF2B5EF4-FFF2-40B4-BE49-F238E27FC236}">
                <a16:creationId xmlns:a16="http://schemas.microsoft.com/office/drawing/2014/main" id="{B0DFD584-E5CF-41EF-B51E-679CE22DDF9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609095538"/>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nding">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132805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3790950" cy="8921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spc="150" baseline="0" dirty="0">
                <a:solidFill>
                  <a:schemeClr val="tx1"/>
                </a:solidFill>
                <a:latin typeface="+mj-lt"/>
                <a:ea typeface="+mj-ea"/>
                <a:cs typeface="+mj-cs"/>
              </a:defRPr>
            </a:lvl1pPr>
          </a:lstStyle>
          <a:p>
            <a:pPr rtl="0"/>
            <a:r>
              <a:rPr lang="en-GB" noProof="0"/>
              <a:t>CLICK TO EDIT MASTER TITLE STYLE</a:t>
            </a:r>
          </a:p>
        </p:txBody>
      </p:sp>
      <p:sp>
        <p:nvSpPr>
          <p:cNvPr id="11" name="Content Placeholder 10">
            <a:extLst>
              <a:ext uri="{FF2B5EF4-FFF2-40B4-BE49-F238E27FC236}">
                <a16:creationId xmlns:a16="http://schemas.microsoft.com/office/drawing/2014/main" id="{319EE98D-9541-4F21-8952-3026DEF75EC4}"/>
              </a:ext>
            </a:extLst>
          </p:cNvPr>
          <p:cNvSpPr>
            <a:spLocks noGrp="1"/>
          </p:cNvSpPr>
          <p:nvPr>
            <p:ph sz="quarter" idx="21" hasCustomPrompt="1"/>
          </p:nvPr>
        </p:nvSpPr>
        <p:spPr>
          <a:xfrm>
            <a:off x="1075447" y="2118642"/>
            <a:ext cx="1856232" cy="1664208"/>
          </a:xfrm>
        </p:spPr>
        <p:txBody>
          <a:bodyPr rtlCol="0"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en-GB" noProof="0"/>
              <a:t>Click to add content</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3788813"/>
            <a:ext cx="2330726" cy="804859"/>
          </a:xfrm>
        </p:spPr>
        <p:txBody>
          <a:bodyPr lIns="0" rIns="0" rtlCol="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a:t>
            </a:r>
          </a:p>
        </p:txBody>
      </p:sp>
      <p:sp>
        <p:nvSpPr>
          <p:cNvPr id="17" name="Text Placeholder 2">
            <a:extLst>
              <a:ext uri="{FF2B5EF4-FFF2-40B4-BE49-F238E27FC236}">
                <a16:creationId xmlns:a16="http://schemas.microsoft.com/office/drawing/2014/main" id="{E43D2F47-FAF2-42C2-967D-251DD4B940D7}"/>
              </a:ext>
            </a:extLst>
          </p:cNvPr>
          <p:cNvSpPr>
            <a:spLocks noGrp="1"/>
          </p:cNvSpPr>
          <p:nvPr>
            <p:ph type="body" idx="17" hasCustomPrompt="1"/>
          </p:nvPr>
        </p:nvSpPr>
        <p:spPr>
          <a:xfrm>
            <a:off x="838200" y="4464810"/>
            <a:ext cx="2330726" cy="438505"/>
          </a:xfrm>
        </p:spPr>
        <p:txBody>
          <a:bodyPr lIns="0" rIns="0" rtlCol="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838200" y="5120722"/>
            <a:ext cx="2330726" cy="853167"/>
          </a:xfrm>
        </p:spPr>
        <p:txBody>
          <a:bodyPr lIns="0" rIns="0" rtlCol="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en-GB" noProof="0"/>
              <a:t>Click to edit Master text styles</a:t>
            </a:r>
          </a:p>
        </p:txBody>
      </p:sp>
      <p:sp>
        <p:nvSpPr>
          <p:cNvPr id="24" name="Content Placeholder 10">
            <a:extLst>
              <a:ext uri="{FF2B5EF4-FFF2-40B4-BE49-F238E27FC236}">
                <a16:creationId xmlns:a16="http://schemas.microsoft.com/office/drawing/2014/main" id="{AB843230-A4E3-4E21-AA93-998E28EB9018}"/>
              </a:ext>
            </a:extLst>
          </p:cNvPr>
          <p:cNvSpPr>
            <a:spLocks noGrp="1"/>
          </p:cNvSpPr>
          <p:nvPr>
            <p:ph sz="quarter" idx="22" hasCustomPrompt="1"/>
          </p:nvPr>
        </p:nvSpPr>
        <p:spPr>
          <a:xfrm>
            <a:off x="3811391" y="2118642"/>
            <a:ext cx="1856232" cy="1664208"/>
          </a:xfrm>
        </p:spPr>
        <p:txBody>
          <a:bodyPr rtlCol="0"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en-GB" noProof="0"/>
              <a:t>Click to add content</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3562665" y="3788813"/>
            <a:ext cx="2342205" cy="804859"/>
          </a:xfrm>
        </p:spPr>
        <p:txBody>
          <a:bodyPr lIns="0" rIns="0" rtlCol="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a:t>
            </a:r>
          </a:p>
        </p:txBody>
      </p:sp>
      <p:sp>
        <p:nvSpPr>
          <p:cNvPr id="18" name="Text Placeholder 4">
            <a:extLst>
              <a:ext uri="{FF2B5EF4-FFF2-40B4-BE49-F238E27FC236}">
                <a16:creationId xmlns:a16="http://schemas.microsoft.com/office/drawing/2014/main" id="{3322C250-87FC-4F14-A42C-FFDA120D0D64}"/>
              </a:ext>
            </a:extLst>
          </p:cNvPr>
          <p:cNvSpPr>
            <a:spLocks noGrp="1"/>
          </p:cNvSpPr>
          <p:nvPr>
            <p:ph type="body" sz="quarter" idx="18" hasCustomPrompt="1"/>
          </p:nvPr>
        </p:nvSpPr>
        <p:spPr>
          <a:xfrm>
            <a:off x="3562665" y="4464810"/>
            <a:ext cx="2342205" cy="438505"/>
          </a:xfrm>
        </p:spPr>
        <p:txBody>
          <a:bodyPr lIns="0" rIns="0" rtlCol="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GB" noProof="0"/>
              <a:t>CLICK TO EDIT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3562665" y="5120722"/>
            <a:ext cx="2342205" cy="853167"/>
          </a:xfrm>
        </p:spPr>
        <p:txBody>
          <a:bodyPr lIns="0" rIns="0" rtlCol="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en-GB" noProof="0"/>
              <a:t>Click to edit Master text styles</a:t>
            </a:r>
          </a:p>
        </p:txBody>
      </p:sp>
      <p:sp>
        <p:nvSpPr>
          <p:cNvPr id="25" name="Content Placeholder 10">
            <a:extLst>
              <a:ext uri="{FF2B5EF4-FFF2-40B4-BE49-F238E27FC236}">
                <a16:creationId xmlns:a16="http://schemas.microsoft.com/office/drawing/2014/main" id="{3AE0369E-A275-4E5A-AE0F-B1F9A54DEDFC}"/>
              </a:ext>
            </a:extLst>
          </p:cNvPr>
          <p:cNvSpPr>
            <a:spLocks noGrp="1"/>
          </p:cNvSpPr>
          <p:nvPr>
            <p:ph sz="quarter" idx="23" hasCustomPrompt="1"/>
          </p:nvPr>
        </p:nvSpPr>
        <p:spPr>
          <a:xfrm>
            <a:off x="6524377" y="2118642"/>
            <a:ext cx="1856232" cy="1664208"/>
          </a:xfrm>
        </p:spPr>
        <p:txBody>
          <a:bodyPr rtlCol="0"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en-GB" noProof="0"/>
              <a:t>Click to add content</a:t>
            </a:r>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6298609" y="3788813"/>
            <a:ext cx="2330726" cy="804859"/>
          </a:xfrm>
        </p:spPr>
        <p:txBody>
          <a:bodyPr lIns="0" rIns="0" rtlCol="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a:t>
            </a:r>
          </a:p>
        </p:txBody>
      </p:sp>
      <p:sp>
        <p:nvSpPr>
          <p:cNvPr id="19" name="Text Placeholder 2">
            <a:extLst>
              <a:ext uri="{FF2B5EF4-FFF2-40B4-BE49-F238E27FC236}">
                <a16:creationId xmlns:a16="http://schemas.microsoft.com/office/drawing/2014/main" id="{D3C675D6-83FA-4036-B516-098EDCAF2506}"/>
              </a:ext>
            </a:extLst>
          </p:cNvPr>
          <p:cNvSpPr>
            <a:spLocks noGrp="1"/>
          </p:cNvSpPr>
          <p:nvPr>
            <p:ph type="body" idx="19" hasCustomPrompt="1"/>
          </p:nvPr>
        </p:nvSpPr>
        <p:spPr>
          <a:xfrm>
            <a:off x="6298609" y="4464810"/>
            <a:ext cx="2330726" cy="438505"/>
          </a:xfrm>
        </p:spPr>
        <p:txBody>
          <a:bodyPr lIns="0" rIns="0" rtlCol="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6298609" y="5120722"/>
            <a:ext cx="2330726" cy="853167"/>
          </a:xfrm>
        </p:spPr>
        <p:txBody>
          <a:bodyPr lIns="0" rIns="0" rtlCol="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en-GB" noProof="0"/>
              <a:t>Click to edit Master text styles</a:t>
            </a:r>
          </a:p>
        </p:txBody>
      </p:sp>
      <p:sp>
        <p:nvSpPr>
          <p:cNvPr id="26" name="Content Placeholder 10">
            <a:extLst>
              <a:ext uri="{FF2B5EF4-FFF2-40B4-BE49-F238E27FC236}">
                <a16:creationId xmlns:a16="http://schemas.microsoft.com/office/drawing/2014/main" id="{CCA3A81E-171B-4946-B8BA-B2F406CF0939}"/>
              </a:ext>
            </a:extLst>
          </p:cNvPr>
          <p:cNvSpPr>
            <a:spLocks noGrp="1"/>
          </p:cNvSpPr>
          <p:nvPr>
            <p:ph sz="quarter" idx="24" hasCustomPrompt="1"/>
          </p:nvPr>
        </p:nvSpPr>
        <p:spPr>
          <a:xfrm>
            <a:off x="9260321" y="2118642"/>
            <a:ext cx="1856232" cy="1664208"/>
          </a:xfrm>
        </p:spPr>
        <p:txBody>
          <a:bodyPr rtlCol="0"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rtl="0"/>
            <a:r>
              <a:rPr lang="en-GB" noProof="0"/>
              <a:t>Click to add content</a:t>
            </a:r>
          </a:p>
        </p:txBody>
      </p:sp>
      <p:sp>
        <p:nvSpPr>
          <p:cNvPr id="14" name="Text Placeholder 2">
            <a:extLst>
              <a:ext uri="{FF2B5EF4-FFF2-40B4-BE49-F238E27FC236}">
                <a16:creationId xmlns:a16="http://schemas.microsoft.com/office/drawing/2014/main" id="{84A1E92D-A5BF-4268-BFF3-1418A1F03589}"/>
              </a:ext>
            </a:extLst>
          </p:cNvPr>
          <p:cNvSpPr>
            <a:spLocks noGrp="1"/>
          </p:cNvSpPr>
          <p:nvPr>
            <p:ph type="body" idx="15" hasCustomPrompt="1"/>
          </p:nvPr>
        </p:nvSpPr>
        <p:spPr>
          <a:xfrm>
            <a:off x="9023074" y="3788457"/>
            <a:ext cx="2330726" cy="804859"/>
          </a:xfrm>
        </p:spPr>
        <p:txBody>
          <a:bodyPr lIns="0" rIns="0" rtlCol="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a:t>
            </a:r>
          </a:p>
        </p:txBody>
      </p:sp>
      <p:sp>
        <p:nvSpPr>
          <p:cNvPr id="23" name="Text Placeholder 2">
            <a:extLst>
              <a:ext uri="{FF2B5EF4-FFF2-40B4-BE49-F238E27FC236}">
                <a16:creationId xmlns:a16="http://schemas.microsoft.com/office/drawing/2014/main" id="{B6439AAC-8A96-4015-8A87-ED8DF7027B60}"/>
              </a:ext>
            </a:extLst>
          </p:cNvPr>
          <p:cNvSpPr>
            <a:spLocks noGrp="1"/>
          </p:cNvSpPr>
          <p:nvPr>
            <p:ph type="body" idx="20" hasCustomPrompt="1"/>
          </p:nvPr>
        </p:nvSpPr>
        <p:spPr>
          <a:xfrm>
            <a:off x="9023074" y="4464454"/>
            <a:ext cx="2330726" cy="438505"/>
          </a:xfrm>
        </p:spPr>
        <p:txBody>
          <a:bodyPr lIns="0" rIns="0" rtlCol="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a:t>
            </a:r>
          </a:p>
        </p:txBody>
      </p:sp>
      <p:sp>
        <p:nvSpPr>
          <p:cNvPr id="15" name="Content Placeholder 3">
            <a:extLst>
              <a:ext uri="{FF2B5EF4-FFF2-40B4-BE49-F238E27FC236}">
                <a16:creationId xmlns:a16="http://schemas.microsoft.com/office/drawing/2014/main" id="{492F9083-A886-4EEB-94D6-1FAE6DC33000}"/>
              </a:ext>
            </a:extLst>
          </p:cNvPr>
          <p:cNvSpPr>
            <a:spLocks noGrp="1"/>
          </p:cNvSpPr>
          <p:nvPr>
            <p:ph sz="half" idx="16"/>
          </p:nvPr>
        </p:nvSpPr>
        <p:spPr>
          <a:xfrm>
            <a:off x="9023074" y="5120366"/>
            <a:ext cx="2330726" cy="853167"/>
          </a:xfrm>
        </p:spPr>
        <p:txBody>
          <a:bodyPr lIns="0" rIns="0" rtlCol="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en-GB" noProof="0"/>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a:xfrm>
            <a:off x="838200" y="6356350"/>
            <a:ext cx="2743200" cy="365125"/>
          </a:xfrm>
          <a:prstGeom prst="rect">
            <a:avLst/>
          </a:prstGeom>
        </p:spPr>
        <p:txBody>
          <a:bodyPr rtlCol="0"/>
          <a:lstStyle>
            <a:lvl1pPr>
              <a:defRPr sz="900"/>
            </a:lvl1pPr>
          </a:lstStyle>
          <a:p>
            <a:pPr rtl="0"/>
            <a:r>
              <a:rPr lang="en-GB" noProof="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a:xfrm>
            <a:off x="4038600" y="6356350"/>
            <a:ext cx="4114800" cy="365125"/>
          </a:xfrm>
          <a:prstGeom prst="rect">
            <a:avLst/>
          </a:prstGeom>
        </p:spPr>
        <p:txBody>
          <a:bodyPr rtlCol="0"/>
          <a:lstStyle>
            <a:lvl1pPr>
              <a:defRPr sz="900"/>
            </a:lvl1pPr>
          </a:lstStyle>
          <a:p>
            <a:pPr rtl="0"/>
            <a:r>
              <a:rPr lang="en-GB" noProof="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en-GB" noProof="0" smtClean="0"/>
              <a:t>‹#›</a:t>
            </a:fld>
            <a:endParaRPr lang="en-GB" noProof="0"/>
          </a:p>
        </p:txBody>
      </p:sp>
    </p:spTree>
    <p:extLst>
      <p:ext uri="{BB962C8B-B14F-4D97-AF65-F5344CB8AC3E}">
        <p14:creationId xmlns:p14="http://schemas.microsoft.com/office/powerpoint/2010/main" val="138669631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rtlCol="0" anchor="b">
            <a:normAutofit/>
          </a:bodyPr>
          <a:lstStyle>
            <a:lvl1pPr>
              <a:defRPr lang="en-US" sz="2800" kern="1200" cap="all" spc="150" baseline="0" dirty="0">
                <a:solidFill>
                  <a:schemeClr val="tx1"/>
                </a:solidFill>
                <a:latin typeface="+mj-lt"/>
                <a:ea typeface="+mj-ea"/>
                <a:cs typeface="+mj-cs"/>
              </a:defRPr>
            </a:lvl1pPr>
          </a:lstStyle>
          <a:p>
            <a:pPr rtl="0"/>
            <a:r>
              <a:rPr lang="en-GB" noProof="0"/>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82546"/>
            <a:ext cx="5111750" cy="1525588"/>
          </a:xfrm>
        </p:spPr>
        <p:txBody>
          <a:bodyPr rtlCol="0" anchor="b">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noProof="0"/>
              <a:t>Click to edit Master text styles</a:t>
            </a:r>
          </a:p>
        </p:txBody>
      </p:sp>
      <p:cxnSp>
        <p:nvCxnSpPr>
          <p:cNvPr id="23" name="Straight Connector 22">
            <a:extLst>
              <a:ext uri="{FF2B5EF4-FFF2-40B4-BE49-F238E27FC236}">
                <a16:creationId xmlns:a16="http://schemas.microsoft.com/office/drawing/2014/main" id="{D87F08D6-2CA7-4A5A-BE34-07113DCA535D}"/>
              </a:ext>
            </a:extLst>
          </p:cNvPr>
          <p:cNvCxnSpPr>
            <a:cxnSpLocks/>
          </p:cNvCxnSpPr>
          <p:nvPr/>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a:prstGeom prst="rect">
            <a:avLst/>
          </a:prstGeom>
        </p:spPr>
        <p:txBody>
          <a:bodyPr rtlCol="0"/>
          <a:lstStyle>
            <a:lvl1pPr>
              <a:defRPr sz="900"/>
            </a:lvl1pPr>
          </a:lstStyle>
          <a:p>
            <a:pPr rtl="0"/>
            <a:r>
              <a:rPr lang="en-GB" noProof="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a:prstGeom prst="rect">
            <a:avLst/>
          </a:prstGeom>
        </p:spPr>
        <p:txBody>
          <a:bodyPr rtlCol="0"/>
          <a:lstStyle>
            <a:lvl1pPr>
              <a:defRPr sz="900"/>
            </a:lvl1pPr>
          </a:lstStyle>
          <a:p>
            <a:pPr rtl="0"/>
            <a:r>
              <a:rPr lang="en-GB" noProof="0"/>
              <a:t>Pitch Deck</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rtlCol="0"/>
          <a:lstStyle>
            <a:lvl1pPr>
              <a:defRPr sz="900"/>
            </a:lvl1pPr>
          </a:lstStyle>
          <a:p>
            <a:pPr rtl="0"/>
            <a:fld id="{B5CEABB6-07DC-46E8-9B57-56EC44A396E5}" type="slidenum">
              <a:rPr lang="en-GB" noProof="0" smtClean="0"/>
              <a:t>‹#›</a:t>
            </a:fld>
            <a:endParaRPr lang="en-GB" noProof="0"/>
          </a:p>
        </p:txBody>
      </p:sp>
    </p:spTree>
    <p:extLst>
      <p:ext uri="{BB962C8B-B14F-4D97-AF65-F5344CB8AC3E}">
        <p14:creationId xmlns:p14="http://schemas.microsoft.com/office/powerpoint/2010/main" val="1616316768"/>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499" y="1020445"/>
            <a:ext cx="3171825" cy="1325563"/>
          </a:xfrm>
        </p:spPr>
        <p:txBody>
          <a:bodyPr rtlCol="0" anchor="b">
            <a:normAutofit/>
          </a:bodyPr>
          <a:lstStyle>
            <a:lvl1pPr>
              <a:defRPr sz="2800" spc="150" baseline="0">
                <a:solidFill>
                  <a:schemeClr val="bg1"/>
                </a:solidFill>
              </a:defRPr>
            </a:lvl1pPr>
          </a:lstStyle>
          <a:p>
            <a:pPr rtl="0"/>
            <a:r>
              <a:rPr lang="en-GB" noProof="0"/>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499" y="2924175"/>
            <a:ext cx="3171825" cy="2519363"/>
          </a:xfrm>
        </p:spPr>
        <p:txBody>
          <a:bodyPr rtlCol="0">
            <a:normAutofit/>
          </a:bodyPr>
          <a:lstStyle>
            <a:lvl1pPr marL="0" indent="0">
              <a:lnSpc>
                <a:spcPct val="120000"/>
              </a:lnSpc>
              <a:spcBef>
                <a:spcPts val="1000"/>
              </a:spcBef>
              <a:buNone/>
              <a:defRPr sz="1400" baseline="0">
                <a:solidFill>
                  <a:schemeClr val="bg1"/>
                </a:solidFill>
              </a:defRPr>
            </a:lvl1pPr>
            <a:lvl2pPr marL="457200" indent="0">
              <a:lnSpc>
                <a:spcPct val="120000"/>
              </a:lnSpc>
              <a:spcBef>
                <a:spcPts val="1000"/>
              </a:spcBef>
              <a:buNone/>
              <a:defRPr sz="1400" baseline="0">
                <a:solidFill>
                  <a:schemeClr val="bg1"/>
                </a:solidFill>
              </a:defRPr>
            </a:lvl2pPr>
            <a:lvl3pPr marL="914400" indent="0">
              <a:lnSpc>
                <a:spcPct val="120000"/>
              </a:lnSpc>
              <a:spcBef>
                <a:spcPts val="1000"/>
              </a:spcBef>
              <a:buNone/>
              <a:defRPr sz="1400" baseline="0">
                <a:solidFill>
                  <a:schemeClr val="bg1"/>
                </a:solidFill>
              </a:defRPr>
            </a:lvl3pPr>
            <a:lvl4pPr marL="1371600" indent="0">
              <a:lnSpc>
                <a:spcPct val="120000"/>
              </a:lnSpc>
              <a:spcBef>
                <a:spcPts val="1000"/>
              </a:spcBef>
              <a:buNone/>
              <a:defRPr sz="1400" baseline="0">
                <a:solidFill>
                  <a:schemeClr val="bg1"/>
                </a:solidFill>
              </a:defRPr>
            </a:lvl4pPr>
            <a:lvl5pPr marL="1828800" indent="0">
              <a:lnSpc>
                <a:spcPct val="120000"/>
              </a:lnSpc>
              <a:spcBef>
                <a:spcPts val="1000"/>
              </a:spcBef>
              <a:buNone/>
              <a:defRPr sz="1400" baseline="0">
                <a:solidFill>
                  <a:schemeClr val="bg1"/>
                </a:solidFill>
              </a:defRPr>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a:prstGeom prst="rect">
            <a:avLst/>
          </a:prstGeom>
        </p:spPr>
        <p:txBody>
          <a:bodyPr rtlCol="0"/>
          <a:lstStyle>
            <a:lvl1pPr>
              <a:defRPr sz="900"/>
            </a:lvl1pPr>
          </a:lstStyle>
          <a:p>
            <a:pPr rtl="0"/>
            <a:r>
              <a:rPr lang="en-GB" noProof="0"/>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a:prstGeom prst="rect">
            <a:avLst/>
          </a:prstGeom>
        </p:spPr>
        <p:txBody>
          <a:bodyPr rtlCol="0"/>
          <a:lstStyle>
            <a:lvl1pPr>
              <a:defRPr sz="900"/>
            </a:lvl1pPr>
          </a:lstStyle>
          <a:p>
            <a:pPr rtl="0"/>
            <a:r>
              <a:rPr lang="en-GB" noProof="0"/>
              <a:t>Pitch Deck</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rtlCol="0"/>
          <a:lstStyle>
            <a:lvl1pPr>
              <a:defRPr sz="900"/>
            </a:lvl1pPr>
          </a:lstStyle>
          <a:p>
            <a:pPr rtl="0"/>
            <a:fld id="{B5CEABB6-07DC-46E8-9B57-56EC44A396E5}" type="slidenum">
              <a:rPr lang="en-GB" noProof="0" smtClean="0"/>
              <a:t>‹#›</a:t>
            </a:fld>
            <a:endParaRPr lang="en-GB" noProof="0"/>
          </a:p>
        </p:txBody>
      </p:sp>
    </p:spTree>
    <p:extLst>
      <p:ext uri="{BB962C8B-B14F-4D97-AF65-F5344CB8AC3E}">
        <p14:creationId xmlns:p14="http://schemas.microsoft.com/office/powerpoint/2010/main" val="2631270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rtlCol="0" anchor="b">
            <a:noAutofit/>
          </a:bodyPr>
          <a:lstStyle>
            <a:lvl1pPr algn="l">
              <a:defRPr sz="3200" spc="150" baseline="0">
                <a:solidFill>
                  <a:schemeClr val="bg1"/>
                </a:solidFill>
              </a:defRPr>
            </a:lvl1pPr>
          </a:lstStyle>
          <a:p>
            <a:pPr rtl="0"/>
            <a:r>
              <a:rPr lang="en-GB" noProof="0"/>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2004161"/>
          </a:xfrm>
        </p:spPr>
        <p:txBody>
          <a:bodyPr rtlCol="0">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a:prstGeom prst="rect">
            <a:avLst/>
          </a:prstGeom>
        </p:spPr>
        <p:txBody>
          <a:bodyPr rtlCol="0"/>
          <a:lstStyle>
            <a:lvl1pPr>
              <a:defRPr sz="900"/>
            </a:lvl1pPr>
          </a:lstStyle>
          <a:p>
            <a:pPr rtl="0"/>
            <a:r>
              <a:rPr lang="en-GB" noProof="0"/>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a:prstGeom prst="rect">
            <a:avLst/>
          </a:prstGeom>
        </p:spPr>
        <p:txBody>
          <a:bodyPr rtlCol="0"/>
          <a:lstStyle>
            <a:lvl1pPr>
              <a:defRPr sz="900"/>
            </a:lvl1pPr>
          </a:lstStyle>
          <a:p>
            <a:pPr rtl="0"/>
            <a:r>
              <a:rPr lang="en-GB" noProof="0"/>
              <a:t>Pitch Deck</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rtlCol="0"/>
          <a:lstStyle>
            <a:lvl1pPr>
              <a:defRPr sz="900"/>
            </a:lvl1pPr>
          </a:lstStyle>
          <a:p>
            <a:pPr rtl="0"/>
            <a:fld id="{B5CEABB6-07DC-46E8-9B57-56EC44A396E5}" type="slidenum">
              <a:rPr lang="en-GB" noProof="0" smtClean="0"/>
              <a:t>‹#›</a:t>
            </a:fld>
            <a:endParaRPr lang="en-GB" noProof="0"/>
          </a:p>
        </p:txBody>
      </p:sp>
    </p:spTree>
    <p:extLst>
      <p:ext uri="{BB962C8B-B14F-4D97-AF65-F5344CB8AC3E}">
        <p14:creationId xmlns:p14="http://schemas.microsoft.com/office/powerpoint/2010/main" val="429355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pPr rtl="0"/>
            <a:endParaRPr lang="en-GB" noProof="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rtlCol="0">
            <a:normAutofit/>
          </a:bodyPr>
          <a:lstStyle>
            <a:lvl1pPr>
              <a:defRPr lang="en-US" sz="2800" kern="1200" cap="all" spc="150" baseline="0" dirty="0">
                <a:solidFill>
                  <a:schemeClr val="tx1"/>
                </a:solidFill>
                <a:latin typeface="+mj-lt"/>
                <a:ea typeface="+mj-ea"/>
                <a:cs typeface="+mj-cs"/>
              </a:defRPr>
            </a:lvl1pPr>
          </a:lstStyle>
          <a:p>
            <a:pPr rtl="0"/>
            <a:r>
              <a:rPr lang="en-GB" noProof="0"/>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hasCustomPrompt="1"/>
          </p:nvPr>
        </p:nvSpPr>
        <p:spPr>
          <a:xfrm>
            <a:off x="148318" y="1481138"/>
            <a:ext cx="2141764" cy="514350"/>
          </a:xfrm>
        </p:spPr>
        <p:txBody>
          <a:bodyPr rtlCol="0" anchor="ctr">
            <a:noAutofit/>
          </a:bodyPr>
          <a:lstStyle>
            <a:lvl1pPr marL="0" indent="0" algn="r">
              <a:buNone/>
              <a:defRPr sz="1600" cap="all" spc="150" baseline="0"/>
            </a:lvl1pPr>
          </a:lstStyle>
          <a:p>
            <a:pPr lvl="0" rtl="0"/>
            <a:r>
              <a:rPr lang="en-GB" noProof="0"/>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hasCustomPrompt="1"/>
          </p:nvPr>
        </p:nvSpPr>
        <p:spPr>
          <a:xfrm>
            <a:off x="714375" y="2557463"/>
            <a:ext cx="2141764" cy="514350"/>
          </a:xfrm>
        </p:spPr>
        <p:txBody>
          <a:bodyPr rtlCol="0" anchor="ctr">
            <a:noAutofit/>
          </a:bodyPr>
          <a:lstStyle>
            <a:lvl1pPr marL="0" indent="0" algn="r">
              <a:buNone/>
              <a:defRPr sz="1600" cap="all" spc="150" baseline="0"/>
            </a:lvl1pPr>
          </a:lstStyle>
          <a:p>
            <a:pPr lvl="0" rtl="0"/>
            <a:r>
              <a:rPr lang="en-GB" noProof="0"/>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hasCustomPrompt="1"/>
          </p:nvPr>
        </p:nvSpPr>
        <p:spPr>
          <a:xfrm>
            <a:off x="1320800" y="3633788"/>
            <a:ext cx="2141764" cy="514350"/>
          </a:xfrm>
        </p:spPr>
        <p:txBody>
          <a:bodyPr rtlCol="0" anchor="ctr">
            <a:noAutofit/>
          </a:bodyPr>
          <a:lstStyle>
            <a:lvl1pPr marL="0" indent="0" algn="r">
              <a:buNone/>
              <a:defRPr sz="1600" cap="all" spc="150" baseline="0"/>
            </a:lvl1pPr>
          </a:lstStyle>
          <a:p>
            <a:pPr lvl="0" rtl="0"/>
            <a:r>
              <a:rPr lang="en-GB" noProof="0"/>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hasCustomPrompt="1"/>
          </p:nvPr>
        </p:nvSpPr>
        <p:spPr>
          <a:xfrm>
            <a:off x="1905000" y="4710114"/>
            <a:ext cx="2141764" cy="514350"/>
          </a:xfrm>
        </p:spPr>
        <p:txBody>
          <a:bodyPr rtlCol="0" anchor="ctr">
            <a:noAutofit/>
          </a:bodyPr>
          <a:lstStyle>
            <a:lvl1pPr marL="0" indent="0" algn="r">
              <a:buNone/>
              <a:defRPr sz="1600" cap="all" spc="150" baseline="0"/>
            </a:lvl1pPr>
          </a:lstStyle>
          <a:p>
            <a:pPr lvl="0" rtl="0"/>
            <a:r>
              <a:rPr lang="en-GB" noProof="0"/>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5" y="1594478"/>
            <a:ext cx="5539095" cy="1010842"/>
          </a:xfrm>
        </p:spPr>
        <p:txBody>
          <a:bodyPr rtlCol="0" anchor="t">
            <a:normAutofit/>
          </a:bodyPr>
          <a:lstStyle>
            <a:lvl1pPr marL="0" indent="0" algn="l">
              <a:lnSpc>
                <a:spcPct val="100000"/>
              </a:lnSpc>
              <a:buNone/>
              <a:defRPr sz="1400" spc="50" baseline="0"/>
            </a:lvl1pPr>
          </a:lstStyle>
          <a:p>
            <a:pPr lvl="0" rtl="0"/>
            <a:r>
              <a:rPr lang="en-GB" noProof="0"/>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8" y="2673328"/>
            <a:ext cx="5539095" cy="1010842"/>
          </a:xfrm>
        </p:spPr>
        <p:txBody>
          <a:bodyPr rtlCol="0" anchor="t">
            <a:normAutofit/>
          </a:bodyPr>
          <a:lstStyle>
            <a:lvl1pPr marL="0" indent="0" algn="l">
              <a:lnSpc>
                <a:spcPct val="100000"/>
              </a:lnSpc>
              <a:buNone/>
              <a:defRPr sz="1400" spc="50" baseline="0"/>
            </a:lvl1pPr>
          </a:lstStyle>
          <a:p>
            <a:pPr lvl="0" rtl="0"/>
            <a:r>
              <a:rPr lang="en-GB" noProof="0"/>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7" y="3755394"/>
            <a:ext cx="5539095" cy="1010842"/>
          </a:xfrm>
        </p:spPr>
        <p:txBody>
          <a:bodyPr rtlCol="0" anchor="t">
            <a:normAutofit/>
          </a:bodyPr>
          <a:lstStyle>
            <a:lvl1pPr marL="0" indent="0" algn="l">
              <a:lnSpc>
                <a:spcPct val="100000"/>
              </a:lnSpc>
              <a:buNone/>
              <a:defRPr sz="1400" spc="50" baseline="0"/>
            </a:lvl1pPr>
          </a:lstStyle>
          <a:p>
            <a:pPr lvl="0" rtl="0"/>
            <a:r>
              <a:rPr lang="en-GB" noProof="0"/>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79" y="4824430"/>
            <a:ext cx="5539095" cy="1010842"/>
          </a:xfrm>
        </p:spPr>
        <p:txBody>
          <a:bodyPr rtlCol="0" anchor="t">
            <a:normAutofit/>
          </a:bodyPr>
          <a:lstStyle>
            <a:lvl1pPr marL="0" indent="0" algn="l">
              <a:lnSpc>
                <a:spcPct val="100000"/>
              </a:lnSpc>
              <a:buNone/>
              <a:defRPr sz="1400" spc="50" baseline="0"/>
            </a:lvl1pPr>
          </a:lstStyle>
          <a:p>
            <a:pPr lvl="0" rtl="0"/>
            <a:r>
              <a:rPr lang="en-GB" noProof="0"/>
              <a:t>Click to edit master text style</a:t>
            </a:r>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a:xfrm>
            <a:off x="838200" y="6356350"/>
            <a:ext cx="2743200" cy="365125"/>
          </a:xfrm>
          <a:prstGeom prst="rect">
            <a:avLst/>
          </a:prstGeom>
        </p:spPr>
        <p:txBody>
          <a:bodyPr rtlCol="0"/>
          <a:lstStyle>
            <a:lvl1pPr>
              <a:defRPr sz="900">
                <a:solidFill>
                  <a:srgbClr val="898989"/>
                </a:solidFill>
              </a:defRPr>
            </a:lvl1pPr>
          </a:lstStyle>
          <a:p>
            <a:pPr rtl="0"/>
            <a:r>
              <a:rPr lang="en-GB" noProof="0"/>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175279" y="6356350"/>
            <a:ext cx="1808712" cy="365125"/>
          </a:xfrm>
          <a:prstGeom prst="rect">
            <a:avLst/>
          </a:prstGeom>
        </p:spPr>
        <p:txBody>
          <a:bodyPr rtlCol="0"/>
          <a:lstStyle>
            <a:lvl1pPr>
              <a:defRPr sz="900"/>
            </a:lvl1pPr>
          </a:lstStyle>
          <a:p>
            <a:pPr algn="l" rtl="0"/>
            <a:r>
              <a:rPr lang="en-GB" noProof="0"/>
              <a:t>Pitch Deck</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rtlCol="0"/>
          <a:lstStyle>
            <a:lvl1pPr>
              <a:defRPr sz="900"/>
            </a:lvl1pPr>
          </a:lstStyle>
          <a:p>
            <a:pPr rtl="0"/>
            <a:fld id="{B5CEABB6-07DC-46E8-9B57-56EC44A396E5}" type="slidenum">
              <a:rPr lang="en-GB" noProof="0" smtClean="0"/>
              <a:t>‹#›</a:t>
            </a:fld>
            <a:endParaRPr lang="en-GB" noProof="0"/>
          </a:p>
        </p:txBody>
      </p:sp>
    </p:spTree>
    <p:extLst>
      <p:ext uri="{BB962C8B-B14F-4D97-AF65-F5344CB8AC3E}">
        <p14:creationId xmlns:p14="http://schemas.microsoft.com/office/powerpoint/2010/main" val="3052812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Column">
    <p:bg>
      <p:bgPr>
        <a:solidFill>
          <a:schemeClr val="tx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spc="150" baseline="0" dirty="0">
                <a:solidFill>
                  <a:schemeClr val="bg1"/>
                </a:solidFill>
                <a:latin typeface="+mj-lt"/>
                <a:ea typeface="+mj-ea"/>
                <a:cs typeface="+mj-cs"/>
              </a:defRPr>
            </a:lvl1pPr>
          </a:lstStyle>
          <a:p>
            <a:pPr rtl="0"/>
            <a:r>
              <a:rPr lang="en-GB" noProof="0"/>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485900" y="2563123"/>
            <a:ext cx="4031945" cy="365125"/>
          </a:xfrm>
        </p:spPr>
        <p:txBody>
          <a:bodyPr rtlCol="0">
            <a:normAutofit/>
          </a:bodyPr>
          <a:lstStyle>
            <a:lvl1pPr marL="0" indent="0" algn="ctr">
              <a:buNone/>
              <a:defRPr lang="en-US" sz="2000" kern="1200" spc="150" baseline="0" dirty="0">
                <a:solidFill>
                  <a:schemeClr val="bg1"/>
                </a:solidFill>
                <a:latin typeface="+mj-lt"/>
                <a:ea typeface="+mj-ea"/>
                <a:cs typeface="+mj-cs"/>
              </a:defRPr>
            </a:lvl1pPr>
          </a:lstStyle>
          <a:p>
            <a:pPr lvl="0" rtl="0"/>
            <a:r>
              <a:rPr lang="en-GB" noProof="0"/>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485664" y="3070348"/>
            <a:ext cx="4031030" cy="1057308"/>
          </a:xfrm>
        </p:spPr>
        <p:txBody>
          <a:bodyPr rtlCol="0">
            <a:normAutofit/>
          </a:bodyPr>
          <a:lstStyle>
            <a:lvl1pPr marL="0" indent="0" algn="ctr">
              <a:lnSpc>
                <a:spcPct val="100000"/>
              </a:lnSpc>
              <a:buFont typeface="Arial" panose="020B0604020202020204" pitchFamily="34" charset="0"/>
              <a:buNone/>
              <a:defRPr sz="1400">
                <a:solidFill>
                  <a:schemeClr val="bg1"/>
                </a:solidFill>
              </a:defRPr>
            </a:lvl1pPr>
          </a:lstStyle>
          <a:p>
            <a:pPr lvl="0" rtl="0"/>
            <a:r>
              <a:rPr lang="en-GB" noProof="0"/>
              <a:t>Click to add text</a:t>
            </a:r>
          </a:p>
        </p:txBody>
      </p:sp>
      <p:sp>
        <p:nvSpPr>
          <p:cNvPr id="31" name="Text Placeholder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6673004" y="2563123"/>
            <a:ext cx="4031945" cy="365125"/>
          </a:xfrm>
        </p:spPr>
        <p:txBody>
          <a:bodyPr rtlCol="0">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GB" noProof="0"/>
              <a:t>CLICK TO ADD SUBTITLE</a:t>
            </a:r>
          </a:p>
        </p:txBody>
      </p:sp>
      <p:sp>
        <p:nvSpPr>
          <p:cNvPr id="32" name="Text Placeholder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6673143" y="3070348"/>
            <a:ext cx="4031030" cy="1057308"/>
          </a:xfrm>
        </p:spPr>
        <p:txBody>
          <a:bodyPr rtlCol="0">
            <a:normAutofit/>
          </a:bodyPr>
          <a:lstStyle>
            <a:lvl1pPr marL="0" indent="0" algn="ctr">
              <a:lnSpc>
                <a:spcPct val="100000"/>
              </a:lnSpc>
              <a:buFont typeface="Arial" panose="020B0604020202020204" pitchFamily="34" charset="0"/>
              <a:buNone/>
              <a:defRPr sz="1400">
                <a:solidFill>
                  <a:schemeClr val="bg1"/>
                </a:solidFill>
              </a:defRPr>
            </a:lvl1pPr>
          </a:lstStyle>
          <a:p>
            <a:pPr lvl="0" rtl="0"/>
            <a:r>
              <a:rPr lang="en-GB" noProof="0"/>
              <a:t>Click to add text</a:t>
            </a:r>
          </a:p>
        </p:txBody>
      </p:sp>
      <p:sp>
        <p:nvSpPr>
          <p:cNvPr id="33" name="Text Placeholder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1485899" y="4319431"/>
            <a:ext cx="4031945" cy="365125"/>
          </a:xfrm>
        </p:spPr>
        <p:txBody>
          <a:bodyPr rtlCol="0">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GB" noProof="0"/>
              <a:t>CLICK TO ADD SUBTITLE</a:t>
            </a:r>
          </a:p>
        </p:txBody>
      </p:sp>
      <p:sp>
        <p:nvSpPr>
          <p:cNvPr id="34" name="Text Placeholder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1486412" y="4826656"/>
            <a:ext cx="4031030" cy="1057308"/>
          </a:xfrm>
        </p:spPr>
        <p:txBody>
          <a:bodyPr rtlCol="0">
            <a:normAutofit/>
          </a:bodyPr>
          <a:lstStyle>
            <a:lvl1pPr marL="0" indent="0" algn="ctr">
              <a:lnSpc>
                <a:spcPct val="100000"/>
              </a:lnSpc>
              <a:buFont typeface="Arial" panose="020B0604020202020204" pitchFamily="34" charset="0"/>
              <a:buNone/>
              <a:defRPr sz="1400">
                <a:solidFill>
                  <a:schemeClr val="bg1"/>
                </a:solidFill>
              </a:defRPr>
            </a:lvl1pPr>
          </a:lstStyle>
          <a:p>
            <a:pPr lvl="0" rtl="0"/>
            <a:r>
              <a:rPr lang="en-GB" noProof="0"/>
              <a:t>Click to add text</a:t>
            </a:r>
          </a:p>
        </p:txBody>
      </p:sp>
      <p:sp>
        <p:nvSpPr>
          <p:cNvPr id="12" name="Text Placeholder 15">
            <a:extLst>
              <a:ext uri="{FF2B5EF4-FFF2-40B4-BE49-F238E27FC236}">
                <a16:creationId xmlns:a16="http://schemas.microsoft.com/office/drawing/2014/main" id="{3B05E19C-DF33-4515-AC52-F95850810EC1}"/>
              </a:ext>
            </a:extLst>
          </p:cNvPr>
          <p:cNvSpPr>
            <a:spLocks noGrp="1"/>
          </p:cNvSpPr>
          <p:nvPr>
            <p:ph type="body" sz="quarter" idx="23" hasCustomPrompt="1"/>
          </p:nvPr>
        </p:nvSpPr>
        <p:spPr>
          <a:xfrm>
            <a:off x="6672630" y="4319431"/>
            <a:ext cx="4031945" cy="365125"/>
          </a:xfrm>
        </p:spPr>
        <p:txBody>
          <a:bodyPr rtlCol="0">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GB" noProof="0"/>
              <a:t>CLICK TO ADD SUBTITLE</a:t>
            </a:r>
          </a:p>
        </p:txBody>
      </p:sp>
      <p:sp>
        <p:nvSpPr>
          <p:cNvPr id="13" name="Text Placeholder 18">
            <a:extLst>
              <a:ext uri="{FF2B5EF4-FFF2-40B4-BE49-F238E27FC236}">
                <a16:creationId xmlns:a16="http://schemas.microsoft.com/office/drawing/2014/main" id="{C0EBC62D-442C-45D3-B66B-C6578FBB3370}"/>
              </a:ext>
            </a:extLst>
          </p:cNvPr>
          <p:cNvSpPr>
            <a:spLocks noGrp="1"/>
          </p:cNvSpPr>
          <p:nvPr>
            <p:ph type="body" sz="quarter" idx="24" hasCustomPrompt="1"/>
          </p:nvPr>
        </p:nvSpPr>
        <p:spPr>
          <a:xfrm>
            <a:off x="6673143" y="4826656"/>
            <a:ext cx="4031030" cy="1057308"/>
          </a:xfrm>
        </p:spPr>
        <p:txBody>
          <a:bodyPr rtlCol="0">
            <a:normAutofit/>
          </a:bodyPr>
          <a:lstStyle>
            <a:lvl1pPr marL="0" indent="0" algn="ctr">
              <a:lnSpc>
                <a:spcPct val="100000"/>
              </a:lnSpc>
              <a:buFont typeface="Arial" panose="020B0604020202020204" pitchFamily="34" charset="0"/>
              <a:buNone/>
              <a:defRPr sz="1400">
                <a:solidFill>
                  <a:schemeClr val="bg1"/>
                </a:solidFill>
              </a:defRPr>
            </a:lvl1pPr>
          </a:lstStyle>
          <a:p>
            <a:pPr lvl="0" rtl="0"/>
            <a:r>
              <a:rPr lang="en-GB" noProof="0"/>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a:xfrm>
            <a:off x="838200" y="6356350"/>
            <a:ext cx="2743200" cy="365125"/>
          </a:xfrm>
          <a:prstGeom prst="rect">
            <a:avLst/>
          </a:prstGeom>
        </p:spPr>
        <p:txBody>
          <a:bodyPr rtlCol="0"/>
          <a:lstStyle/>
          <a:p>
            <a:pPr rtl="0"/>
            <a:r>
              <a:rPr lang="en-GB" noProof="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a:xfrm>
            <a:off x="4038600" y="6356350"/>
            <a:ext cx="4114800" cy="365125"/>
          </a:xfrm>
          <a:prstGeom prst="rect">
            <a:avLst/>
          </a:prstGeom>
        </p:spPr>
        <p:txBody>
          <a:bodyPr rtlCol="0"/>
          <a:lstStyle/>
          <a:p>
            <a:pPr rtl="0"/>
            <a:r>
              <a:rPr lang="en-GB" noProof="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rtlCol="0"/>
          <a:lstStyle/>
          <a:p>
            <a:pPr rtl="0"/>
            <a:fld id="{B5CEABB6-07DC-46E8-9B57-56EC44A396E5}" type="slidenum">
              <a:rPr lang="en-GB" noProof="0" smtClean="0"/>
              <a:t>‹#›</a:t>
            </a:fld>
            <a:endParaRPr lang="en-GB" noProof="0"/>
          </a:p>
        </p:txBody>
      </p:sp>
      <p:cxnSp>
        <p:nvCxnSpPr>
          <p:cNvPr id="2" name="Straight Connector 1">
            <a:extLst>
              <a:ext uri="{FF2B5EF4-FFF2-40B4-BE49-F238E27FC236}">
                <a16:creationId xmlns:a16="http://schemas.microsoft.com/office/drawing/2014/main" id="{9298DCF7-7DC1-4618-8133-F63847B0AFE2}"/>
              </a:ext>
              <a:ext uri="{C183D7F6-B498-43B3-948B-1728B52AA6E4}">
                <adec:decorative xmlns:adec="http://schemas.microsoft.com/office/drawing/2017/decorative" val="1"/>
              </a:ext>
            </a:extLst>
          </p:cNvPr>
          <p:cNvCxnSpPr>
            <a:cxnSpLocks/>
          </p:cNvCxnSpPr>
          <p:nvPr userDrawn="1"/>
        </p:nvCxnSpPr>
        <p:spPr>
          <a:xfrm>
            <a:off x="8688388" y="0"/>
            <a:ext cx="3503612" cy="23529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53A6567-233D-4A3B-B52B-DE7E5E35A175}"/>
              </a:ext>
              <a:ext uri="{C183D7F6-B498-43B3-948B-1728B52AA6E4}">
                <adec:decorative xmlns:adec="http://schemas.microsoft.com/office/drawing/2017/decorative" val="1"/>
              </a:ext>
            </a:extLst>
          </p:cNvPr>
          <p:cNvCxnSpPr>
            <a:cxnSpLocks/>
          </p:cNvCxnSpPr>
          <p:nvPr userDrawn="1"/>
        </p:nvCxnSpPr>
        <p:spPr>
          <a:xfrm>
            <a:off x="9720943" y="0"/>
            <a:ext cx="2471057" cy="269903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48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3 Column">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508760" y="4156405"/>
            <a:ext cx="3139440" cy="1325563"/>
          </a:xfrm>
        </p:spPr>
        <p:txBody>
          <a:bodyPr rtlCol="0" anchor="b">
            <a:normAutofit/>
          </a:bodyPr>
          <a:lstStyle>
            <a:lvl1pPr algn="l">
              <a:defRPr lang="en-US" sz="2800" kern="1200" spc="150" baseline="0" dirty="0">
                <a:solidFill>
                  <a:schemeClr val="tx1"/>
                </a:solidFill>
                <a:latin typeface="+mj-lt"/>
                <a:ea typeface="+mj-ea"/>
                <a:cs typeface="+mj-cs"/>
              </a:defRPr>
            </a:lvl1pPr>
          </a:lstStyle>
          <a:p>
            <a:pPr rtl="0"/>
            <a:r>
              <a:rPr lang="en-GB" noProof="0"/>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5922254" y="1530635"/>
            <a:ext cx="5433204" cy="365125"/>
          </a:xfrm>
        </p:spPr>
        <p:txBody>
          <a:bodyPr rtlCol="0">
            <a:normAutofit/>
          </a:bodyPr>
          <a:lstStyle>
            <a:lvl1pPr marL="0" indent="0">
              <a:buNone/>
              <a:defRPr lang="en-US" sz="2000" kern="1200" spc="150" baseline="0" dirty="0">
                <a:solidFill>
                  <a:schemeClr val="tx1"/>
                </a:solidFill>
                <a:latin typeface="+mj-lt"/>
                <a:ea typeface="+mj-ea"/>
                <a:cs typeface="+mj-cs"/>
              </a:defRPr>
            </a:lvl1pPr>
          </a:lstStyle>
          <a:p>
            <a:pPr lvl="0" rtl="0"/>
            <a:r>
              <a:rPr lang="en-GB" noProof="0"/>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5921828" y="1860060"/>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en-GB" noProof="0"/>
              <a:t>Click to add text</a:t>
            </a:r>
          </a:p>
        </p:txBody>
      </p:sp>
      <p:sp>
        <p:nvSpPr>
          <p:cNvPr id="16" name="Text Placeholder 15">
            <a:extLst>
              <a:ext uri="{FF2B5EF4-FFF2-40B4-BE49-F238E27FC236}">
                <a16:creationId xmlns:a16="http://schemas.microsoft.com/office/drawing/2014/main" id="{07D6A00C-D56B-4E8B-B992-7DA51D3C7261}"/>
              </a:ext>
            </a:extLst>
          </p:cNvPr>
          <p:cNvSpPr>
            <a:spLocks noGrp="1"/>
          </p:cNvSpPr>
          <p:nvPr>
            <p:ph type="body" sz="quarter" idx="23" hasCustomPrompt="1"/>
          </p:nvPr>
        </p:nvSpPr>
        <p:spPr>
          <a:xfrm>
            <a:off x="5922254" y="2630431"/>
            <a:ext cx="5433204" cy="365125"/>
          </a:xfrm>
        </p:spPr>
        <p:txBody>
          <a:bodyPr rtlCol="0">
            <a:normAutofit/>
          </a:bodyPr>
          <a:lstStyle>
            <a:lvl1pPr marL="0" indent="0">
              <a:buNone/>
              <a:defRPr lang="en-US" sz="2000" kern="1200" spc="150" baseline="0" dirty="0">
                <a:solidFill>
                  <a:schemeClr val="tx1"/>
                </a:solidFill>
                <a:latin typeface="+mj-lt"/>
                <a:ea typeface="+mj-ea"/>
                <a:cs typeface="+mj-cs"/>
              </a:defRPr>
            </a:lvl1pPr>
          </a:lstStyle>
          <a:p>
            <a:pPr lvl="0" rtl="0"/>
            <a:r>
              <a:rPr lang="en-GB" noProof="0"/>
              <a:t>CLICK TO ADD SUBTITLE</a:t>
            </a:r>
          </a:p>
        </p:txBody>
      </p:sp>
      <p:sp>
        <p:nvSpPr>
          <p:cNvPr id="18" name="Text Placeholder 18">
            <a:extLst>
              <a:ext uri="{FF2B5EF4-FFF2-40B4-BE49-F238E27FC236}">
                <a16:creationId xmlns:a16="http://schemas.microsoft.com/office/drawing/2014/main" id="{DA90DA32-7E6A-4713-BDC9-73910E2A0E68}"/>
              </a:ext>
            </a:extLst>
          </p:cNvPr>
          <p:cNvSpPr>
            <a:spLocks noGrp="1"/>
          </p:cNvSpPr>
          <p:nvPr>
            <p:ph type="body" sz="quarter" idx="24" hasCustomPrompt="1"/>
          </p:nvPr>
        </p:nvSpPr>
        <p:spPr>
          <a:xfrm>
            <a:off x="5921828" y="2959856"/>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en-GB" noProof="0"/>
              <a:t>Click to add text</a:t>
            </a:r>
          </a:p>
        </p:txBody>
      </p:sp>
      <p:sp>
        <p:nvSpPr>
          <p:cNvPr id="19" name="Text Placeholder 15">
            <a:extLst>
              <a:ext uri="{FF2B5EF4-FFF2-40B4-BE49-F238E27FC236}">
                <a16:creationId xmlns:a16="http://schemas.microsoft.com/office/drawing/2014/main" id="{D7E57261-C874-4DFD-AF7D-F9EC50B3BFD0}"/>
              </a:ext>
            </a:extLst>
          </p:cNvPr>
          <p:cNvSpPr>
            <a:spLocks noGrp="1"/>
          </p:cNvSpPr>
          <p:nvPr>
            <p:ph type="body" sz="quarter" idx="25" hasCustomPrompt="1"/>
          </p:nvPr>
        </p:nvSpPr>
        <p:spPr>
          <a:xfrm>
            <a:off x="5922254" y="3730227"/>
            <a:ext cx="5433204" cy="365125"/>
          </a:xfrm>
        </p:spPr>
        <p:txBody>
          <a:bodyPr rtlCol="0">
            <a:normAutofit/>
          </a:bodyPr>
          <a:lstStyle>
            <a:lvl1pPr marL="0" indent="0">
              <a:buNone/>
              <a:defRPr lang="en-US" sz="2000" kern="1200" spc="150" baseline="0" dirty="0">
                <a:solidFill>
                  <a:schemeClr val="tx1"/>
                </a:solidFill>
                <a:latin typeface="+mj-lt"/>
                <a:ea typeface="+mj-ea"/>
                <a:cs typeface="+mj-cs"/>
              </a:defRPr>
            </a:lvl1pPr>
          </a:lstStyle>
          <a:p>
            <a:pPr lvl="0" rtl="0"/>
            <a:r>
              <a:rPr lang="en-GB" noProof="0"/>
              <a:t>CLICK TO ADD SUBTITLE</a:t>
            </a:r>
          </a:p>
        </p:txBody>
      </p:sp>
      <p:sp>
        <p:nvSpPr>
          <p:cNvPr id="20" name="Text Placeholder 18">
            <a:extLst>
              <a:ext uri="{FF2B5EF4-FFF2-40B4-BE49-F238E27FC236}">
                <a16:creationId xmlns:a16="http://schemas.microsoft.com/office/drawing/2014/main" id="{843F77CE-098F-4777-8C30-5CEE7954D140}"/>
              </a:ext>
            </a:extLst>
          </p:cNvPr>
          <p:cNvSpPr>
            <a:spLocks noGrp="1"/>
          </p:cNvSpPr>
          <p:nvPr>
            <p:ph type="body" sz="quarter" idx="26" hasCustomPrompt="1"/>
          </p:nvPr>
        </p:nvSpPr>
        <p:spPr>
          <a:xfrm>
            <a:off x="5921828" y="4059652"/>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en-GB" noProof="0"/>
              <a:t>Click to add text</a:t>
            </a:r>
          </a:p>
        </p:txBody>
      </p:sp>
      <p:sp>
        <p:nvSpPr>
          <p:cNvPr id="23" name="Text Placeholder 15">
            <a:extLst>
              <a:ext uri="{FF2B5EF4-FFF2-40B4-BE49-F238E27FC236}">
                <a16:creationId xmlns:a16="http://schemas.microsoft.com/office/drawing/2014/main" id="{4CAE269A-B6AB-42A6-9575-6057FA25A29E}"/>
              </a:ext>
            </a:extLst>
          </p:cNvPr>
          <p:cNvSpPr>
            <a:spLocks noGrp="1"/>
          </p:cNvSpPr>
          <p:nvPr>
            <p:ph type="body" sz="quarter" idx="27" hasCustomPrompt="1"/>
          </p:nvPr>
        </p:nvSpPr>
        <p:spPr>
          <a:xfrm>
            <a:off x="5920106" y="4830024"/>
            <a:ext cx="5433204" cy="365125"/>
          </a:xfrm>
        </p:spPr>
        <p:txBody>
          <a:bodyPr rtlCol="0">
            <a:normAutofit/>
          </a:bodyPr>
          <a:lstStyle>
            <a:lvl1pPr marL="0" indent="0">
              <a:buNone/>
              <a:defRPr lang="en-US" sz="2000" kern="1200" spc="150" baseline="0" dirty="0">
                <a:solidFill>
                  <a:schemeClr val="tx1"/>
                </a:solidFill>
                <a:latin typeface="+mj-lt"/>
                <a:ea typeface="+mj-ea"/>
                <a:cs typeface="+mj-cs"/>
              </a:defRPr>
            </a:lvl1pPr>
          </a:lstStyle>
          <a:p>
            <a:pPr lvl="0" rtl="0"/>
            <a:r>
              <a:rPr lang="en-GB" noProof="0"/>
              <a:t>CLICK TO ADD SUBTITLE</a:t>
            </a:r>
          </a:p>
        </p:txBody>
      </p:sp>
      <p:sp>
        <p:nvSpPr>
          <p:cNvPr id="24" name="Text Placeholder 18">
            <a:extLst>
              <a:ext uri="{FF2B5EF4-FFF2-40B4-BE49-F238E27FC236}">
                <a16:creationId xmlns:a16="http://schemas.microsoft.com/office/drawing/2014/main" id="{46866A49-A3A8-4869-961C-EB41F6BC7843}"/>
              </a:ext>
            </a:extLst>
          </p:cNvPr>
          <p:cNvSpPr>
            <a:spLocks noGrp="1"/>
          </p:cNvSpPr>
          <p:nvPr>
            <p:ph type="body" sz="quarter" idx="28" hasCustomPrompt="1"/>
          </p:nvPr>
        </p:nvSpPr>
        <p:spPr>
          <a:xfrm>
            <a:off x="5919680" y="5159449"/>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en-GB" noProof="0"/>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a:xfrm>
            <a:off x="5919680" y="6356350"/>
            <a:ext cx="947516" cy="365125"/>
          </a:xfrm>
          <a:prstGeom prst="rect">
            <a:avLst/>
          </a:prstGeom>
        </p:spPr>
        <p:txBody>
          <a:bodyPr rtlCol="0"/>
          <a:lstStyle>
            <a:lvl1pPr>
              <a:defRPr sz="900"/>
            </a:lvl1pPr>
          </a:lstStyle>
          <a:p>
            <a:pPr rtl="0"/>
            <a:r>
              <a:rPr lang="en-GB" noProof="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a:xfrm>
            <a:off x="7161955" y="6356350"/>
            <a:ext cx="3243942" cy="365125"/>
          </a:xfrm>
          <a:prstGeom prst="rect">
            <a:avLst/>
          </a:prstGeom>
        </p:spPr>
        <p:txBody>
          <a:bodyPr rtlCol="0"/>
          <a:lstStyle>
            <a:lvl1pPr>
              <a:defRPr sz="900"/>
            </a:lvl1pPr>
          </a:lstStyle>
          <a:p>
            <a:pPr rtl="0"/>
            <a:r>
              <a:rPr lang="en-GB" noProof="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a:xfrm>
            <a:off x="10700656" y="6356350"/>
            <a:ext cx="653143" cy="365125"/>
          </a:xfrm>
        </p:spPr>
        <p:txBody>
          <a:bodyPr rtlCol="0"/>
          <a:lstStyle>
            <a:lvl1pPr>
              <a:defRPr sz="900"/>
            </a:lvl1pPr>
          </a:lstStyle>
          <a:p>
            <a:pPr rtl="0"/>
            <a:fld id="{B5CEABB6-07DC-46E8-9B57-56EC44A396E5}" type="slidenum">
              <a:rPr lang="en-GB" noProof="0" smtClean="0"/>
              <a:pPr rtl="0"/>
              <a:t>‹#›</a:t>
            </a:fld>
            <a:endParaRPr lang="en-GB" noProof="0"/>
          </a:p>
        </p:txBody>
      </p:sp>
      <p:pic>
        <p:nvPicPr>
          <p:cNvPr id="2" name="Graphic 1">
            <a:extLst>
              <a:ext uri="{FF2B5EF4-FFF2-40B4-BE49-F238E27FC236}">
                <a16:creationId xmlns:a16="http://schemas.microsoft.com/office/drawing/2014/main" id="{6D8D9106-8780-461D-9091-E074B0A3C95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4696" y="-1"/>
            <a:ext cx="4896735" cy="4385949"/>
          </a:xfrm>
          <a:prstGeom prst="rect">
            <a:avLst/>
          </a:prstGeom>
        </p:spPr>
      </p:pic>
    </p:spTree>
    <p:extLst>
      <p:ext uri="{BB962C8B-B14F-4D97-AF65-F5344CB8AC3E}">
        <p14:creationId xmlns:p14="http://schemas.microsoft.com/office/powerpoint/2010/main" val="306195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Introducti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rtlCol="0" anchor="b">
            <a:normAutofit/>
          </a:bodyPr>
          <a:lstStyle>
            <a:lvl1pPr>
              <a:defRPr lang="en-US" sz="2800" kern="1200" spc="150" baseline="0" dirty="0">
                <a:solidFill>
                  <a:schemeClr val="tx1"/>
                </a:solidFill>
                <a:latin typeface="+mj-lt"/>
                <a:ea typeface="+mj-ea"/>
                <a:cs typeface="+mj-cs"/>
              </a:defRPr>
            </a:lvl1pPr>
          </a:lstStyle>
          <a:p>
            <a:pPr rtl="0"/>
            <a:r>
              <a:rPr lang="en-GB" noProof="0"/>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rtlCol="0">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noProof="0"/>
              <a:t>Click to edit Master text styles</a:t>
            </a:r>
          </a:p>
        </p:txBody>
      </p:sp>
      <p:cxnSp>
        <p:nvCxnSpPr>
          <p:cNvPr id="14" name="Straight Connector 13">
            <a:extLst>
              <a:ext uri="{FF2B5EF4-FFF2-40B4-BE49-F238E27FC236}">
                <a16:creationId xmlns:a16="http://schemas.microsoft.com/office/drawing/2014/main" id="{49FBD260-5143-4B12-B9F8-33E48D548909}"/>
              </a:ext>
            </a:extLst>
          </p:cNvPr>
          <p:cNvCxnSpPr/>
          <p:nvPr/>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6">
            <a:extLst>
              <a:ext uri="{FF2B5EF4-FFF2-40B4-BE49-F238E27FC236}">
                <a16:creationId xmlns:a16="http://schemas.microsoft.com/office/drawing/2014/main" id="{70146B66-4F07-44BE-8AAB-48EA5170DA81}"/>
              </a:ext>
            </a:extLst>
          </p:cNvPr>
          <p:cNvSpPr>
            <a:spLocks noGrp="1"/>
          </p:cNvSpPr>
          <p:nvPr>
            <p:ph type="dt" sz="half" idx="10"/>
          </p:nvPr>
        </p:nvSpPr>
        <p:spPr>
          <a:xfrm>
            <a:off x="838200" y="6356350"/>
            <a:ext cx="2743200" cy="365125"/>
          </a:xfrm>
          <a:prstGeom prst="rect">
            <a:avLst/>
          </a:prstGeom>
        </p:spPr>
        <p:txBody>
          <a:bodyPr rtlCol="0"/>
          <a:lstStyle>
            <a:lvl1pPr>
              <a:defRPr sz="900"/>
            </a:lvl1pPr>
          </a:lstStyle>
          <a:p>
            <a:pPr rtl="0"/>
            <a:r>
              <a:rPr lang="en-GB" noProof="0"/>
              <a:t>20XX</a:t>
            </a:r>
          </a:p>
        </p:txBody>
      </p:sp>
      <p:sp>
        <p:nvSpPr>
          <p:cNvPr id="10" name="Footer Placeholder 7">
            <a:extLst>
              <a:ext uri="{FF2B5EF4-FFF2-40B4-BE49-F238E27FC236}">
                <a16:creationId xmlns:a16="http://schemas.microsoft.com/office/drawing/2014/main" id="{3A927BE5-2F4C-4EBD-9093-C4ED6E3025B1}"/>
              </a:ext>
            </a:extLst>
          </p:cNvPr>
          <p:cNvSpPr>
            <a:spLocks noGrp="1"/>
          </p:cNvSpPr>
          <p:nvPr>
            <p:ph type="ftr" sz="quarter" idx="11"/>
          </p:nvPr>
        </p:nvSpPr>
        <p:spPr>
          <a:xfrm>
            <a:off x="5224463" y="6356350"/>
            <a:ext cx="1743075" cy="365125"/>
          </a:xfrm>
          <a:prstGeom prst="rect">
            <a:avLst/>
          </a:prstGeom>
        </p:spPr>
        <p:txBody>
          <a:bodyPr rtlCol="0"/>
          <a:lstStyle>
            <a:lvl1pPr>
              <a:defRPr sz="900"/>
            </a:lvl1pPr>
          </a:lstStyle>
          <a:p>
            <a:pPr rtl="0"/>
            <a:r>
              <a:rPr lang="en-GB" noProof="0"/>
              <a:t>Pitch Deck</a:t>
            </a:r>
          </a:p>
        </p:txBody>
      </p:sp>
      <p:sp>
        <p:nvSpPr>
          <p:cNvPr id="11" name="Slide Number Placeholder 8">
            <a:extLst>
              <a:ext uri="{FF2B5EF4-FFF2-40B4-BE49-F238E27FC236}">
                <a16:creationId xmlns:a16="http://schemas.microsoft.com/office/drawing/2014/main" id="{C4C1336B-CF5E-42FF-80E8-7D33A2D64E17}"/>
              </a:ext>
            </a:extLst>
          </p:cNvPr>
          <p:cNvSpPr>
            <a:spLocks noGrp="1"/>
          </p:cNvSpPr>
          <p:nvPr>
            <p:ph type="sldNum" sz="quarter" idx="12"/>
          </p:nvPr>
        </p:nvSpPr>
        <p:spPr>
          <a:xfrm>
            <a:off x="8610600" y="6356350"/>
            <a:ext cx="2743200" cy="365125"/>
          </a:xfrm>
        </p:spPr>
        <p:txBody>
          <a:bodyPr rtlCol="0"/>
          <a:lstStyle>
            <a:lvl1pPr>
              <a:defRPr sz="900"/>
            </a:lvl1pPr>
          </a:lstStyle>
          <a:p>
            <a:pPr rtl="0"/>
            <a:fld id="{B5CEABB6-07DC-46E8-9B57-56EC44A396E5}" type="slidenum">
              <a:rPr lang="en-GB" noProof="0" smtClean="0"/>
              <a:t>‹#›</a:t>
            </a:fld>
            <a:endParaRPr lang="en-GB" noProof="0"/>
          </a:p>
        </p:txBody>
      </p:sp>
    </p:spTree>
    <p:extLst>
      <p:ext uri="{BB962C8B-B14F-4D97-AF65-F5344CB8AC3E}">
        <p14:creationId xmlns:p14="http://schemas.microsoft.com/office/powerpoint/2010/main" val="12932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571235"/>
            <a:ext cx="4179570" cy="1715531"/>
          </a:xfrm>
        </p:spPr>
        <p:txBody>
          <a:bodyPr rtlCol="0" anchor="ctr">
            <a:noAutofit/>
          </a:bodyPr>
          <a:lstStyle>
            <a:lvl1pPr algn="l">
              <a:defRPr sz="3600" spc="150" baseline="0">
                <a:solidFill>
                  <a:schemeClr val="bg1"/>
                </a:solidFill>
              </a:defRPr>
            </a:lvl1pPr>
          </a:lstStyle>
          <a:p>
            <a:pPr rtl="0"/>
            <a:r>
              <a:rPr lang="en-GB" noProof="0"/>
              <a:t>CLICK TO EDIT MASTER 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322866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5920169" y="1152771"/>
            <a:ext cx="5431971" cy="846301"/>
          </a:xfrm>
        </p:spPr>
        <p:txBody>
          <a:bodyPr rtlCol="0" anchor="t">
            <a:normAutofit/>
          </a:bodyPr>
          <a:lstStyle>
            <a:lvl1pPr>
              <a:defRPr lang="en-US" sz="2800" kern="1200" cap="all" spc="150" baseline="0" dirty="0">
                <a:solidFill>
                  <a:schemeClr val="tx1"/>
                </a:solidFill>
                <a:latin typeface="+mj-lt"/>
                <a:ea typeface="+mj-ea"/>
                <a:cs typeface="+mj-cs"/>
              </a:defRPr>
            </a:lvl1pPr>
          </a:lstStyle>
          <a:p>
            <a:pPr rtl="0"/>
            <a:r>
              <a:rPr lang="en-GB" noProof="0"/>
              <a:t>CLICK TO EDIT MASTER TITLE STYLE</a:t>
            </a:r>
          </a:p>
        </p:txBody>
      </p:sp>
      <p:cxnSp>
        <p:nvCxnSpPr>
          <p:cNvPr id="9" name="Straight Connector 8">
            <a:extLst>
              <a:ext uri="{FF2B5EF4-FFF2-40B4-BE49-F238E27FC236}">
                <a16:creationId xmlns:a16="http://schemas.microsoft.com/office/drawing/2014/main" id="{BDAC7E4E-FE06-4E90-8107-6B543E5515ED}"/>
              </a:ext>
            </a:extLst>
          </p:cNvPr>
          <p:cNvCxnSpPr/>
          <p:nvPr/>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5">
            <a:extLst>
              <a:ext uri="{FF2B5EF4-FFF2-40B4-BE49-F238E27FC236}">
                <a16:creationId xmlns:a16="http://schemas.microsoft.com/office/drawing/2014/main" id="{3864668D-D640-4ABF-BB9A-D60176660F07}"/>
              </a:ext>
            </a:extLst>
          </p:cNvPr>
          <p:cNvSpPr>
            <a:spLocks noGrp="1"/>
          </p:cNvSpPr>
          <p:nvPr>
            <p:ph type="body" sz="quarter" idx="13" hasCustomPrompt="1"/>
          </p:nvPr>
        </p:nvSpPr>
        <p:spPr>
          <a:xfrm>
            <a:off x="5922254" y="2469515"/>
            <a:ext cx="5433204" cy="365125"/>
          </a:xfrm>
        </p:spPr>
        <p:txBody>
          <a:bodyPr rtlCol="0">
            <a:normAutofit/>
          </a:bodyPr>
          <a:lstStyle>
            <a:lvl1pPr marL="0" indent="0">
              <a:buNone/>
              <a:defRPr lang="en-US" sz="2000" kern="1200" cap="all" spc="150" baseline="0" dirty="0">
                <a:solidFill>
                  <a:schemeClr val="tx1"/>
                </a:solidFill>
                <a:latin typeface="+mj-lt"/>
                <a:ea typeface="+mj-ea"/>
                <a:cs typeface="+mj-cs"/>
              </a:defRPr>
            </a:lvl1pPr>
          </a:lstStyle>
          <a:p>
            <a:pPr lvl="0" rtl="0"/>
            <a:r>
              <a:rPr lang="en-GB" noProof="0"/>
              <a:t>CLICK TO ADD SUBTITLE</a:t>
            </a:r>
          </a:p>
        </p:txBody>
      </p:sp>
      <p:sp>
        <p:nvSpPr>
          <p:cNvPr id="12" name="Text Placeholder 18">
            <a:extLst>
              <a:ext uri="{FF2B5EF4-FFF2-40B4-BE49-F238E27FC236}">
                <a16:creationId xmlns:a16="http://schemas.microsoft.com/office/drawing/2014/main" id="{2E289D5A-B06B-43D4-A3CA-3B06C4D49FDD}"/>
              </a:ext>
            </a:extLst>
          </p:cNvPr>
          <p:cNvSpPr>
            <a:spLocks noGrp="1"/>
          </p:cNvSpPr>
          <p:nvPr>
            <p:ph type="body" sz="quarter" idx="15" hasCustomPrompt="1"/>
          </p:nvPr>
        </p:nvSpPr>
        <p:spPr>
          <a:xfrm>
            <a:off x="5921828" y="2798940"/>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en-GB" noProof="0"/>
              <a:t>Click to add text</a:t>
            </a:r>
          </a:p>
        </p:txBody>
      </p:sp>
      <p:sp>
        <p:nvSpPr>
          <p:cNvPr id="13" name="Text Placeholder 15">
            <a:extLst>
              <a:ext uri="{FF2B5EF4-FFF2-40B4-BE49-F238E27FC236}">
                <a16:creationId xmlns:a16="http://schemas.microsoft.com/office/drawing/2014/main" id="{1DCC2995-DE17-436D-82AE-6E107865CB79}"/>
              </a:ext>
            </a:extLst>
          </p:cNvPr>
          <p:cNvSpPr>
            <a:spLocks noGrp="1"/>
          </p:cNvSpPr>
          <p:nvPr>
            <p:ph type="body" sz="quarter" idx="23" hasCustomPrompt="1"/>
          </p:nvPr>
        </p:nvSpPr>
        <p:spPr>
          <a:xfrm>
            <a:off x="5922254" y="3569311"/>
            <a:ext cx="5433204" cy="365125"/>
          </a:xfrm>
        </p:spPr>
        <p:txBody>
          <a:bodyPr rtlCol="0">
            <a:normAutofit/>
          </a:bodyPr>
          <a:lstStyle>
            <a:lvl1pPr marL="0" indent="0">
              <a:buNone/>
              <a:defRPr lang="en-US" sz="2000" kern="1200" cap="all" spc="150" baseline="0" dirty="0">
                <a:solidFill>
                  <a:schemeClr val="tx1"/>
                </a:solidFill>
                <a:latin typeface="+mj-lt"/>
                <a:ea typeface="+mj-ea"/>
                <a:cs typeface="+mj-cs"/>
              </a:defRPr>
            </a:lvl1pPr>
          </a:lstStyle>
          <a:p>
            <a:pPr lvl="0" rtl="0"/>
            <a:r>
              <a:rPr lang="en-GB" noProof="0"/>
              <a:t>CLICK TO ADD SUBTITLE</a:t>
            </a:r>
          </a:p>
        </p:txBody>
      </p:sp>
      <p:sp>
        <p:nvSpPr>
          <p:cNvPr id="14" name="Text Placeholder 18">
            <a:extLst>
              <a:ext uri="{FF2B5EF4-FFF2-40B4-BE49-F238E27FC236}">
                <a16:creationId xmlns:a16="http://schemas.microsoft.com/office/drawing/2014/main" id="{C7E70A65-1FB1-4F42-854B-8213ED73F792}"/>
              </a:ext>
            </a:extLst>
          </p:cNvPr>
          <p:cNvSpPr>
            <a:spLocks noGrp="1"/>
          </p:cNvSpPr>
          <p:nvPr>
            <p:ph type="body" sz="quarter" idx="24" hasCustomPrompt="1"/>
          </p:nvPr>
        </p:nvSpPr>
        <p:spPr>
          <a:xfrm>
            <a:off x="5921828" y="3898736"/>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en-GB" noProof="0"/>
              <a:t>Click to add text</a:t>
            </a:r>
          </a:p>
        </p:txBody>
      </p:sp>
      <p:sp>
        <p:nvSpPr>
          <p:cNvPr id="15" name="Text Placeholder 15">
            <a:extLst>
              <a:ext uri="{FF2B5EF4-FFF2-40B4-BE49-F238E27FC236}">
                <a16:creationId xmlns:a16="http://schemas.microsoft.com/office/drawing/2014/main" id="{45657994-DC61-4DEB-BB2B-65DFCA997AF1}"/>
              </a:ext>
            </a:extLst>
          </p:cNvPr>
          <p:cNvSpPr>
            <a:spLocks noGrp="1"/>
          </p:cNvSpPr>
          <p:nvPr>
            <p:ph type="body" sz="quarter" idx="25" hasCustomPrompt="1"/>
          </p:nvPr>
        </p:nvSpPr>
        <p:spPr>
          <a:xfrm>
            <a:off x="5922254" y="4669107"/>
            <a:ext cx="5433204" cy="365125"/>
          </a:xfrm>
        </p:spPr>
        <p:txBody>
          <a:bodyPr rtlCol="0">
            <a:normAutofit/>
          </a:bodyPr>
          <a:lstStyle>
            <a:lvl1pPr marL="0" indent="0">
              <a:buNone/>
              <a:defRPr lang="en-US" sz="2000" kern="1200" cap="all" spc="150" baseline="0" dirty="0">
                <a:solidFill>
                  <a:schemeClr val="tx1"/>
                </a:solidFill>
                <a:latin typeface="+mj-lt"/>
                <a:ea typeface="+mj-ea"/>
                <a:cs typeface="+mj-cs"/>
              </a:defRPr>
            </a:lvl1pPr>
          </a:lstStyle>
          <a:p>
            <a:pPr lvl="0" rtl="0"/>
            <a:r>
              <a:rPr lang="en-GB" noProof="0"/>
              <a:t>CLICK TO ADD SUBTITLE</a:t>
            </a:r>
          </a:p>
        </p:txBody>
      </p:sp>
      <p:sp>
        <p:nvSpPr>
          <p:cNvPr id="16" name="Text Placeholder 18">
            <a:extLst>
              <a:ext uri="{FF2B5EF4-FFF2-40B4-BE49-F238E27FC236}">
                <a16:creationId xmlns:a16="http://schemas.microsoft.com/office/drawing/2014/main" id="{18397EE2-60CD-47FD-AF8F-83A5324D9D18}"/>
              </a:ext>
            </a:extLst>
          </p:cNvPr>
          <p:cNvSpPr>
            <a:spLocks noGrp="1"/>
          </p:cNvSpPr>
          <p:nvPr>
            <p:ph type="body" sz="quarter" idx="26" hasCustomPrompt="1"/>
          </p:nvPr>
        </p:nvSpPr>
        <p:spPr>
          <a:xfrm>
            <a:off x="5921828" y="4998532"/>
            <a:ext cx="5431971" cy="557950"/>
          </a:xfrm>
        </p:spPr>
        <p:txBody>
          <a:bodyPr rtlCol="0">
            <a:normAutofit/>
          </a:bodyPr>
          <a:lstStyle>
            <a:lvl1pPr marL="0" indent="0">
              <a:lnSpc>
                <a:spcPct val="100000"/>
              </a:lnSpc>
              <a:buFont typeface="Arial" panose="020B0604020202020204" pitchFamily="34" charset="0"/>
              <a:buNone/>
              <a:defRPr sz="1400">
                <a:solidFill>
                  <a:schemeClr val="tx1"/>
                </a:solidFill>
              </a:defRPr>
            </a:lvl1pPr>
          </a:lstStyle>
          <a:p>
            <a:pPr lvl="0" rtl="0"/>
            <a:r>
              <a:rPr lang="en-GB" noProof="0"/>
              <a:t>Click to add text</a:t>
            </a:r>
          </a:p>
        </p:txBody>
      </p:sp>
      <p:sp>
        <p:nvSpPr>
          <p:cNvPr id="17" name="Date Placeholder 2">
            <a:extLst>
              <a:ext uri="{FF2B5EF4-FFF2-40B4-BE49-F238E27FC236}">
                <a16:creationId xmlns:a16="http://schemas.microsoft.com/office/drawing/2014/main" id="{1E25EFF1-65C7-4F93-8740-46885C6BEA57}"/>
              </a:ext>
            </a:extLst>
          </p:cNvPr>
          <p:cNvSpPr>
            <a:spLocks noGrp="1"/>
          </p:cNvSpPr>
          <p:nvPr>
            <p:ph type="dt" sz="half" idx="20"/>
          </p:nvPr>
        </p:nvSpPr>
        <p:spPr>
          <a:xfrm>
            <a:off x="5919680" y="6356350"/>
            <a:ext cx="947516" cy="365125"/>
          </a:xfrm>
          <a:prstGeom prst="rect">
            <a:avLst/>
          </a:prstGeom>
        </p:spPr>
        <p:txBody>
          <a:bodyPr rtlCol="0"/>
          <a:lstStyle>
            <a:lvl1pPr>
              <a:defRPr sz="900"/>
            </a:lvl1pPr>
          </a:lstStyle>
          <a:p>
            <a:pPr rtl="0"/>
            <a:r>
              <a:rPr lang="en-GB" noProof="0"/>
              <a:t>20XX</a:t>
            </a:r>
          </a:p>
        </p:txBody>
      </p:sp>
      <p:sp>
        <p:nvSpPr>
          <p:cNvPr id="18" name="Footer Placeholder 3">
            <a:extLst>
              <a:ext uri="{FF2B5EF4-FFF2-40B4-BE49-F238E27FC236}">
                <a16:creationId xmlns:a16="http://schemas.microsoft.com/office/drawing/2014/main" id="{C16D80BF-B599-4FC0-ABD5-98777872FE5F}"/>
              </a:ext>
            </a:extLst>
          </p:cNvPr>
          <p:cNvSpPr>
            <a:spLocks noGrp="1"/>
          </p:cNvSpPr>
          <p:nvPr>
            <p:ph type="ftr" sz="quarter" idx="21"/>
          </p:nvPr>
        </p:nvSpPr>
        <p:spPr>
          <a:xfrm>
            <a:off x="7161955" y="6356350"/>
            <a:ext cx="3243942" cy="365125"/>
          </a:xfrm>
          <a:prstGeom prst="rect">
            <a:avLst/>
          </a:prstGeom>
        </p:spPr>
        <p:txBody>
          <a:bodyPr rtlCol="0"/>
          <a:lstStyle>
            <a:lvl1pPr>
              <a:defRPr sz="900"/>
            </a:lvl1pPr>
          </a:lstStyle>
          <a:p>
            <a:pPr rtl="0"/>
            <a:r>
              <a:rPr lang="en-GB" noProof="0"/>
              <a:t>Pitch Deck</a:t>
            </a:r>
          </a:p>
        </p:txBody>
      </p:sp>
      <p:sp>
        <p:nvSpPr>
          <p:cNvPr id="19" name="Slide Number Placeholder 4">
            <a:extLst>
              <a:ext uri="{FF2B5EF4-FFF2-40B4-BE49-F238E27FC236}">
                <a16:creationId xmlns:a16="http://schemas.microsoft.com/office/drawing/2014/main" id="{F64421B1-FF90-4939-90BD-8206DE5036D0}"/>
              </a:ext>
            </a:extLst>
          </p:cNvPr>
          <p:cNvSpPr>
            <a:spLocks noGrp="1"/>
          </p:cNvSpPr>
          <p:nvPr>
            <p:ph type="sldNum" sz="quarter" idx="22"/>
          </p:nvPr>
        </p:nvSpPr>
        <p:spPr>
          <a:xfrm>
            <a:off x="10700656" y="6356350"/>
            <a:ext cx="653143" cy="365125"/>
          </a:xfrm>
        </p:spPr>
        <p:txBody>
          <a:bodyPr rtlCol="0"/>
          <a:lstStyle>
            <a:lvl1pPr>
              <a:defRPr sz="900"/>
            </a:lvl1pPr>
          </a:lstStyle>
          <a:p>
            <a:pPr rtl="0"/>
            <a:fld id="{B5CEABB6-07DC-46E8-9B57-56EC44A396E5}" type="slidenum">
              <a:rPr lang="en-GB" noProof="0" smtClean="0"/>
              <a:pPr rtl="0"/>
              <a:t>‹#›</a:t>
            </a:fld>
            <a:endParaRPr lang="en-GB" noProof="0"/>
          </a:p>
        </p:txBody>
      </p:sp>
      <p:pic>
        <p:nvPicPr>
          <p:cNvPr id="6" name="Picture 5">
            <a:extLst>
              <a:ext uri="{FF2B5EF4-FFF2-40B4-BE49-F238E27FC236}">
                <a16:creationId xmlns:a16="http://schemas.microsoft.com/office/drawing/2014/main" id="{B9AA660B-54BB-D882-3DB2-F3259ECFA0AD}"/>
              </a:ext>
            </a:extLst>
          </p:cNvPr>
          <p:cNvPicPr>
            <a:picLocks noChangeAspect="1"/>
          </p:cNvPicPr>
          <p:nvPr userDrawn="1"/>
        </p:nvPicPr>
        <p:blipFill>
          <a:blip r:embed="rId4"/>
          <a:stretch>
            <a:fillRect/>
          </a:stretch>
        </p:blipFill>
        <p:spPr>
          <a:xfrm>
            <a:off x="122360" y="6078326"/>
            <a:ext cx="2307980" cy="278024"/>
          </a:xfrm>
          <a:prstGeom prst="rect">
            <a:avLst/>
          </a:prstGeom>
        </p:spPr>
      </p:pic>
    </p:spTree>
    <p:extLst>
      <p:ext uri="{BB962C8B-B14F-4D97-AF65-F5344CB8AC3E}">
        <p14:creationId xmlns:p14="http://schemas.microsoft.com/office/powerpoint/2010/main" val="264798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cap="all" spc="150" baseline="0" dirty="0">
                <a:solidFill>
                  <a:schemeClr val="tx1"/>
                </a:solidFill>
                <a:latin typeface="+mj-lt"/>
                <a:ea typeface="+mj-ea"/>
                <a:cs typeface="+mj-cs"/>
              </a:defRPr>
            </a:lvl1pPr>
          </a:lstStyle>
          <a:p>
            <a:pPr rtl="0"/>
            <a:r>
              <a:rPr lang="en-GB" noProof="0"/>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rtlCol="0"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rtlCol="0">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rtlCol="0"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GB" noProof="0"/>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rtlCol="0">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rtlCol="0"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rtlCol="0">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a:xfrm>
            <a:off x="838200" y="6356350"/>
            <a:ext cx="2743200" cy="365125"/>
          </a:xfrm>
          <a:prstGeom prst="rect">
            <a:avLst/>
          </a:prstGeom>
        </p:spPr>
        <p:txBody>
          <a:bodyPr rtlCol="0"/>
          <a:lstStyle>
            <a:lvl1pPr>
              <a:defRPr sz="900"/>
            </a:lvl1pPr>
          </a:lstStyle>
          <a:p>
            <a:pPr rtl="0"/>
            <a:r>
              <a:rPr lang="en-GB" noProof="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a:xfrm>
            <a:off x="4038600" y="6356350"/>
            <a:ext cx="4114800" cy="365125"/>
          </a:xfrm>
          <a:prstGeom prst="rect">
            <a:avLst/>
          </a:prstGeom>
        </p:spPr>
        <p:txBody>
          <a:bodyPr rtlCol="0"/>
          <a:lstStyle>
            <a:lvl1pPr>
              <a:defRPr sz="900"/>
            </a:lvl1pPr>
          </a:lstStyle>
          <a:p>
            <a:pPr rtl="0"/>
            <a:r>
              <a:rPr lang="en-GB" noProof="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en-GB" noProof="0" smtClean="0"/>
              <a:t>‹#›</a:t>
            </a:fld>
            <a:endParaRPr lang="en-GB" noProof="0"/>
          </a:p>
        </p:txBody>
      </p:sp>
    </p:spTree>
    <p:extLst>
      <p:ext uri="{BB962C8B-B14F-4D97-AF65-F5344CB8AC3E}">
        <p14:creationId xmlns:p14="http://schemas.microsoft.com/office/powerpoint/2010/main" val="420318953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n-GB" noProof="0"/>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B5CEABB6-07DC-46E8-9B57-56EC44A396E5}" type="slidenum">
              <a:rPr lang="en-GB" noProof="0" smtClean="0"/>
              <a:pPr rtl="0"/>
              <a:t>‹#›</a:t>
            </a:fld>
            <a:endParaRPr lang="en-GB" noProof="0"/>
          </a:p>
        </p:txBody>
      </p:sp>
      <p:pic>
        <p:nvPicPr>
          <p:cNvPr id="7" name="Picture 6">
            <a:extLst>
              <a:ext uri="{FF2B5EF4-FFF2-40B4-BE49-F238E27FC236}">
                <a16:creationId xmlns:a16="http://schemas.microsoft.com/office/drawing/2014/main" id="{E7967B63-3CF8-3062-A296-20486F9077F5}"/>
              </a:ext>
            </a:extLst>
          </p:cNvPr>
          <p:cNvPicPr>
            <a:picLocks noChangeAspect="1"/>
          </p:cNvPicPr>
          <p:nvPr userDrawn="1"/>
        </p:nvPicPr>
        <p:blipFill>
          <a:blip r:embed="rId22"/>
          <a:stretch>
            <a:fillRect/>
          </a:stretch>
        </p:blipFill>
        <p:spPr>
          <a:xfrm>
            <a:off x="241719" y="6443451"/>
            <a:ext cx="2307980" cy="278024"/>
          </a:xfrm>
          <a:prstGeom prst="rect">
            <a:avLst/>
          </a:prstGeom>
        </p:spPr>
      </p:pic>
    </p:spTree>
    <p:extLst>
      <p:ext uri="{BB962C8B-B14F-4D97-AF65-F5344CB8AC3E}">
        <p14:creationId xmlns:p14="http://schemas.microsoft.com/office/powerpoint/2010/main" val="192845213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88" r:id="rId4"/>
    <p:sldLayoutId id="2147483694" r:id="rId5"/>
    <p:sldLayoutId id="2147483697" r:id="rId6"/>
    <p:sldLayoutId id="2147483673" r:id="rId7"/>
    <p:sldLayoutId id="2147483676" r:id="rId8"/>
    <p:sldLayoutId id="2147483672" r:id="rId9"/>
    <p:sldLayoutId id="2147483699" r:id="rId10"/>
    <p:sldLayoutId id="2147483671" r:id="rId11"/>
    <p:sldLayoutId id="2147483700" r:id="rId12"/>
    <p:sldLayoutId id="2147483679" r:id="rId13"/>
    <p:sldLayoutId id="2147483692" r:id="rId14"/>
    <p:sldLayoutId id="2147483681" r:id="rId15"/>
    <p:sldLayoutId id="2147483674" r:id="rId16"/>
    <p:sldLayoutId id="2147483675" r:id="rId17"/>
    <p:sldLayoutId id="2147483696" r:id="rId18"/>
    <p:sldLayoutId id="2147483677" r:id="rId19"/>
    <p:sldLayoutId id="2147483678" r:id="rId20"/>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sv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35.sv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42.svg"/><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9.xml"/><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42.sv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34.png"/><Relationship Id="rId18" Type="http://schemas.openxmlformats.org/officeDocument/2006/relationships/image" Target="../media/image55.svg"/><Relationship Id="rId3" Type="http://schemas.openxmlformats.org/officeDocument/2006/relationships/image" Target="../media/image44.png"/><Relationship Id="rId7" Type="http://schemas.openxmlformats.org/officeDocument/2006/relationships/image" Target="../media/image36.png"/><Relationship Id="rId12" Type="http://schemas.openxmlformats.org/officeDocument/2006/relationships/image" Target="../media/image51.svg"/><Relationship Id="rId17" Type="http://schemas.openxmlformats.org/officeDocument/2006/relationships/image" Target="../media/image54.png"/><Relationship Id="rId2" Type="http://schemas.openxmlformats.org/officeDocument/2006/relationships/notesSlide" Target="../notesSlides/notesSlide16.xml"/><Relationship Id="rId16" Type="http://schemas.openxmlformats.org/officeDocument/2006/relationships/image" Target="../media/image53.svg"/><Relationship Id="rId20" Type="http://schemas.openxmlformats.org/officeDocument/2006/relationships/image" Target="../media/image57.svg"/><Relationship Id="rId1" Type="http://schemas.openxmlformats.org/officeDocument/2006/relationships/slideLayout" Target="../slideLayouts/slideLayout9.xml"/><Relationship Id="rId6" Type="http://schemas.openxmlformats.org/officeDocument/2006/relationships/image" Target="../media/image47.svg"/><Relationship Id="rId11" Type="http://schemas.openxmlformats.org/officeDocument/2006/relationships/image" Target="../media/image50.png"/><Relationship Id="rId5" Type="http://schemas.openxmlformats.org/officeDocument/2006/relationships/image" Target="../media/image46.png"/><Relationship Id="rId15" Type="http://schemas.openxmlformats.org/officeDocument/2006/relationships/image" Target="../media/image52.png"/><Relationship Id="rId10" Type="http://schemas.openxmlformats.org/officeDocument/2006/relationships/image" Target="../media/image49.svg"/><Relationship Id="rId19" Type="http://schemas.openxmlformats.org/officeDocument/2006/relationships/image" Target="../media/image56.png"/><Relationship Id="rId4" Type="http://schemas.openxmlformats.org/officeDocument/2006/relationships/image" Target="../media/image45.svg"/><Relationship Id="rId9" Type="http://schemas.openxmlformats.org/officeDocument/2006/relationships/image" Target="../media/image48.png"/><Relationship Id="rId14" Type="http://schemas.openxmlformats.org/officeDocument/2006/relationships/image" Target="../media/image35.svg"/></Relationships>
</file>

<file path=ppt/slides/_rels/slide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59.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60.png"/><Relationship Id="rId7" Type="http://schemas.openxmlformats.org/officeDocument/2006/relationships/image" Target="../media/image63.svg"/><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62.png"/><Relationship Id="rId5" Type="http://schemas.openxmlformats.org/officeDocument/2006/relationships/image" Target="../media/image28.png"/><Relationship Id="rId4" Type="http://schemas.openxmlformats.org/officeDocument/2006/relationships/image" Target="../media/image61.svg"/><Relationship Id="rId9" Type="http://schemas.openxmlformats.org/officeDocument/2006/relationships/image" Target="../media/image35.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9.xml"/><Relationship Id="rId5" Type="http://schemas.openxmlformats.org/officeDocument/2006/relationships/chart" Target="../charts/chart2.xml"/><Relationship Id="rId4" Type="http://schemas.openxmlformats.org/officeDocument/2006/relationships/image" Target="../media/image49.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33.pn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35.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3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822E0F-84F9-A55D-7D0E-FB29EB0E5625}"/>
              </a:ext>
            </a:extLst>
          </p:cNvPr>
          <p:cNvSpPr>
            <a:spLocks noGrp="1"/>
          </p:cNvSpPr>
          <p:nvPr/>
        </p:nvSpPr>
        <p:spPr>
          <a:xfrm>
            <a:off x="4910880" y="3941001"/>
            <a:ext cx="6846139" cy="150835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cap="all" spc="150" baseline="0">
                <a:solidFill>
                  <a:schemeClr val="tx1"/>
                </a:solidFill>
                <a:latin typeface="+mj-lt"/>
                <a:ea typeface="+mj-ea"/>
                <a:cs typeface="+mj-cs"/>
              </a:defRPr>
            </a:lvl1pPr>
          </a:lstStyle>
          <a:p>
            <a:r>
              <a:rPr lang="en-GB" b="1" dirty="0"/>
              <a:t>Behavioural Science brought to life</a:t>
            </a:r>
            <a:endParaRPr lang="en-GB" sz="4800" b="1" dirty="0"/>
          </a:p>
        </p:txBody>
      </p:sp>
      <p:sp>
        <p:nvSpPr>
          <p:cNvPr id="5" name="TextBox 7">
            <a:extLst>
              <a:ext uri="{FF2B5EF4-FFF2-40B4-BE49-F238E27FC236}">
                <a16:creationId xmlns:a16="http://schemas.microsoft.com/office/drawing/2014/main" id="{3FCDDC64-960C-B02E-264C-4E501B52BAF5}"/>
              </a:ext>
            </a:extLst>
          </p:cNvPr>
          <p:cNvSpPr txBox="1"/>
          <p:nvPr/>
        </p:nvSpPr>
        <p:spPr>
          <a:xfrm>
            <a:off x="4910880" y="5637874"/>
            <a:ext cx="6652464" cy="615553"/>
          </a:xfrm>
          <a:prstGeom prst="rect">
            <a:avLst/>
          </a:prstGeom>
          <a:noFill/>
        </p:spPr>
        <p:txBody>
          <a:bodyPr wrap="square">
            <a:spAutoFit/>
          </a:bodyPr>
          <a:ls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t>Hands-on workshop tackling a real customer pain-point </a:t>
            </a:r>
          </a:p>
          <a:p>
            <a:r>
              <a:rPr lang="en-GB" sz="1600" dirty="0">
                <a:effectLst/>
              </a:rPr>
              <a:t>William Trump</a:t>
            </a:r>
            <a:r>
              <a:rPr lang="en-GB" sz="1600" dirty="0"/>
              <a:t>,</a:t>
            </a:r>
            <a:r>
              <a:rPr lang="en-GB" sz="1600" dirty="0">
                <a:effectLst/>
              </a:rPr>
              <a:t> Unconventional Wisdom</a:t>
            </a:r>
          </a:p>
        </p:txBody>
      </p:sp>
    </p:spTree>
    <p:extLst>
      <p:ext uri="{BB962C8B-B14F-4D97-AF65-F5344CB8AC3E}">
        <p14:creationId xmlns:p14="http://schemas.microsoft.com/office/powerpoint/2010/main" val="1107793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F8E3-FBE9-466C-3130-D67C6DD25B87}"/>
              </a:ext>
            </a:extLst>
          </p:cNvPr>
          <p:cNvSpPr>
            <a:spLocks noGrp="1"/>
          </p:cNvSpPr>
          <p:nvPr>
            <p:ph type="title"/>
          </p:nvPr>
        </p:nvSpPr>
        <p:spPr>
          <a:xfrm>
            <a:off x="2111829" y="246052"/>
            <a:ext cx="8421688" cy="1325563"/>
          </a:xfrm>
        </p:spPr>
        <p:txBody>
          <a:bodyPr/>
          <a:lstStyle/>
          <a:p>
            <a:r>
              <a:rPr lang="en-GB" sz="2800" b="1">
                <a:solidFill>
                  <a:srgbClr val="F10166"/>
                </a:solidFill>
              </a:rPr>
              <a:t>What can you do? </a:t>
            </a:r>
            <a:r>
              <a:rPr lang="en-GB" sz="2800"/>
              <a:t>Diagnose the behavioural barriers to better overcome them</a:t>
            </a:r>
            <a:endParaRPr lang="en-GB"/>
          </a:p>
        </p:txBody>
      </p:sp>
      <p:sp>
        <p:nvSpPr>
          <p:cNvPr id="11" name="Slide Number Placeholder 10">
            <a:extLst>
              <a:ext uri="{FF2B5EF4-FFF2-40B4-BE49-F238E27FC236}">
                <a16:creationId xmlns:a16="http://schemas.microsoft.com/office/drawing/2014/main" id="{7F93A532-EC0D-E50C-AAC7-F0C0086AE816}"/>
              </a:ext>
            </a:extLst>
          </p:cNvPr>
          <p:cNvSpPr>
            <a:spLocks noGrp="1"/>
          </p:cNvSpPr>
          <p:nvPr>
            <p:ph type="sldNum" sz="quarter" idx="12"/>
          </p:nvPr>
        </p:nvSpPr>
        <p:spPr/>
        <p:txBody>
          <a:bodyPr/>
          <a:lstStyle/>
          <a:p>
            <a:pPr rtl="0"/>
            <a:fld id="{B5CEABB6-07DC-46E8-9B57-56EC44A396E5}" type="slidenum">
              <a:rPr lang="en-GB" noProof="0" smtClean="0"/>
              <a:t>10</a:t>
            </a:fld>
            <a:endParaRPr lang="en-GB" noProof="0"/>
          </a:p>
        </p:txBody>
      </p:sp>
      <p:sp>
        <p:nvSpPr>
          <p:cNvPr id="20" name="Title 1">
            <a:extLst>
              <a:ext uri="{FF2B5EF4-FFF2-40B4-BE49-F238E27FC236}">
                <a16:creationId xmlns:a16="http://schemas.microsoft.com/office/drawing/2014/main" id="{58F6D69B-FF4B-63BB-DC57-9BD0D0D90B9A}"/>
              </a:ext>
            </a:extLst>
          </p:cNvPr>
          <p:cNvSpPr txBox="1">
            <a:spLocks/>
          </p:cNvSpPr>
          <p:nvPr/>
        </p:nvSpPr>
        <p:spPr>
          <a:xfrm>
            <a:off x="1936339" y="1571615"/>
            <a:ext cx="8731662" cy="8463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pPr algn="l">
              <a:spcBef>
                <a:spcPts val="1000"/>
              </a:spcBef>
            </a:pPr>
            <a:r>
              <a:rPr lang="en-GB" sz="1800" b="1">
                <a:solidFill>
                  <a:schemeClr val="bg1"/>
                </a:solidFill>
                <a:highlight>
                  <a:srgbClr val="F10166"/>
                </a:highlight>
                <a:latin typeface="+mn-lt"/>
                <a:ea typeface="+mn-ea"/>
                <a:cs typeface="+mn-cs"/>
              </a:rPr>
              <a:t>Case Study: WHAT ARE THE BARRIERS TO DOWNLOADING A RETIREMENT PLANNING APP?</a:t>
            </a:r>
          </a:p>
        </p:txBody>
      </p:sp>
      <p:pic>
        <p:nvPicPr>
          <p:cNvPr id="21" name="Graphic 20" descr="Internet Banking with solid fill">
            <a:extLst>
              <a:ext uri="{FF2B5EF4-FFF2-40B4-BE49-F238E27FC236}">
                <a16:creationId xmlns:a16="http://schemas.microsoft.com/office/drawing/2014/main" id="{A1B7FE31-8148-1B05-F96B-CB9CD5E643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572" y="1718882"/>
            <a:ext cx="551766" cy="551766"/>
          </a:xfrm>
          <a:prstGeom prst="rect">
            <a:avLst/>
          </a:prstGeom>
        </p:spPr>
      </p:pic>
      <p:pic>
        <p:nvPicPr>
          <p:cNvPr id="23" name="Picture 22">
            <a:extLst>
              <a:ext uri="{FF2B5EF4-FFF2-40B4-BE49-F238E27FC236}">
                <a16:creationId xmlns:a16="http://schemas.microsoft.com/office/drawing/2014/main" id="{3ABF351E-5A52-0B83-D06F-04543C18E587}"/>
              </a:ext>
            </a:extLst>
          </p:cNvPr>
          <p:cNvPicPr>
            <a:picLocks noChangeAspect="1"/>
          </p:cNvPicPr>
          <p:nvPr/>
        </p:nvPicPr>
        <p:blipFill>
          <a:blip r:embed="rId5"/>
          <a:srcRect l="912" b="22379"/>
          <a:stretch/>
        </p:blipFill>
        <p:spPr>
          <a:xfrm>
            <a:off x="1986152" y="4575723"/>
            <a:ext cx="8296011" cy="1739948"/>
          </a:xfrm>
          <a:prstGeom prst="rect">
            <a:avLst/>
          </a:prstGeom>
        </p:spPr>
      </p:pic>
      <p:pic>
        <p:nvPicPr>
          <p:cNvPr id="29" name="Picture 28">
            <a:extLst>
              <a:ext uri="{FF2B5EF4-FFF2-40B4-BE49-F238E27FC236}">
                <a16:creationId xmlns:a16="http://schemas.microsoft.com/office/drawing/2014/main" id="{EBC421E9-8D27-FA75-4102-00E3E8B13889}"/>
              </a:ext>
            </a:extLst>
          </p:cNvPr>
          <p:cNvPicPr>
            <a:picLocks noChangeAspect="1"/>
          </p:cNvPicPr>
          <p:nvPr/>
        </p:nvPicPr>
        <p:blipFill>
          <a:blip r:embed="rId6"/>
          <a:stretch>
            <a:fillRect/>
          </a:stretch>
        </p:blipFill>
        <p:spPr>
          <a:xfrm>
            <a:off x="1952539" y="2309156"/>
            <a:ext cx="8286920" cy="2225888"/>
          </a:xfrm>
          <a:prstGeom prst="rect">
            <a:avLst/>
          </a:prstGeom>
        </p:spPr>
      </p:pic>
      <p:sp>
        <p:nvSpPr>
          <p:cNvPr id="30" name="Rectangle 29">
            <a:extLst>
              <a:ext uri="{FF2B5EF4-FFF2-40B4-BE49-F238E27FC236}">
                <a16:creationId xmlns:a16="http://schemas.microsoft.com/office/drawing/2014/main" id="{F574FC18-00F9-A76C-FEC4-007C2B5C5AC7}"/>
              </a:ext>
            </a:extLst>
          </p:cNvPr>
          <p:cNvSpPr/>
          <p:nvPr/>
        </p:nvSpPr>
        <p:spPr>
          <a:xfrm>
            <a:off x="1986152" y="2417916"/>
            <a:ext cx="8421688" cy="3897755"/>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1578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5AA36-853A-BE76-8870-D72EEA5A7A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42C6D8-36D2-D4F4-D700-FB6C6E8B7D8B}"/>
              </a:ext>
            </a:extLst>
          </p:cNvPr>
          <p:cNvSpPr>
            <a:spLocks noGrp="1"/>
          </p:cNvSpPr>
          <p:nvPr>
            <p:ph type="title"/>
          </p:nvPr>
        </p:nvSpPr>
        <p:spPr>
          <a:xfrm>
            <a:off x="1885156" y="237730"/>
            <a:ext cx="8421688" cy="1325563"/>
          </a:xfrm>
        </p:spPr>
        <p:txBody>
          <a:bodyPr>
            <a:normAutofit/>
          </a:bodyPr>
          <a:lstStyle/>
          <a:p>
            <a:r>
              <a:rPr lang="en-GB" sz="2400" b="1">
                <a:solidFill>
                  <a:srgbClr val="F10166"/>
                </a:solidFill>
              </a:rPr>
              <a:t>Reason for optimism: </a:t>
            </a:r>
            <a:r>
              <a:rPr lang="en-GB" sz="2400"/>
              <a:t>Dialling up motivation can sometimes be as little as a </a:t>
            </a:r>
            <a:r>
              <a:rPr lang="en-GB" sz="2400" b="1"/>
              <a:t>word</a:t>
            </a:r>
            <a:r>
              <a:rPr lang="en-GB" sz="2400"/>
              <a:t>, a </a:t>
            </a:r>
            <a:r>
              <a:rPr lang="en-GB" sz="2400" b="1"/>
              <a:t>question </a:t>
            </a:r>
            <a:r>
              <a:rPr lang="en-GB" sz="2400"/>
              <a:t>or a </a:t>
            </a:r>
            <a:r>
              <a:rPr lang="en-GB" sz="2400" b="1"/>
              <a:t>sentence</a:t>
            </a:r>
          </a:p>
        </p:txBody>
      </p:sp>
      <p:sp>
        <p:nvSpPr>
          <p:cNvPr id="11" name="Slide Number Placeholder 10">
            <a:extLst>
              <a:ext uri="{FF2B5EF4-FFF2-40B4-BE49-F238E27FC236}">
                <a16:creationId xmlns:a16="http://schemas.microsoft.com/office/drawing/2014/main" id="{598901F6-5126-2251-2ED7-E093522C8DB1}"/>
              </a:ext>
            </a:extLst>
          </p:cNvPr>
          <p:cNvSpPr>
            <a:spLocks noGrp="1"/>
          </p:cNvSpPr>
          <p:nvPr>
            <p:ph type="sldNum" sz="quarter" idx="12"/>
          </p:nvPr>
        </p:nvSpPr>
        <p:spPr>
          <a:xfrm>
            <a:off x="8635824" y="6292991"/>
            <a:ext cx="2743200" cy="365125"/>
          </a:xfrm>
        </p:spPr>
        <p:txBody>
          <a:bodyPr/>
          <a:lstStyle/>
          <a:p>
            <a:pPr rtl="0"/>
            <a:fld id="{B5CEABB6-07DC-46E8-9B57-56EC44A396E5}" type="slidenum">
              <a:rPr lang="en-GB" noProof="0" smtClean="0"/>
              <a:t>11</a:t>
            </a:fld>
            <a:endParaRPr lang="en-GB" noProof="0"/>
          </a:p>
        </p:txBody>
      </p:sp>
      <p:sp>
        <p:nvSpPr>
          <p:cNvPr id="10" name="Text Placeholder 2">
            <a:extLst>
              <a:ext uri="{FF2B5EF4-FFF2-40B4-BE49-F238E27FC236}">
                <a16:creationId xmlns:a16="http://schemas.microsoft.com/office/drawing/2014/main" id="{AEFC4105-053C-0E16-341B-A7E03E4D4DE0}"/>
              </a:ext>
            </a:extLst>
          </p:cNvPr>
          <p:cNvSpPr txBox="1">
            <a:spLocks/>
          </p:cNvSpPr>
          <p:nvPr/>
        </p:nvSpPr>
        <p:spPr>
          <a:xfrm>
            <a:off x="5731808" y="4511322"/>
            <a:ext cx="2478518" cy="82391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endParaRPr lang="en-GB" b="1"/>
          </a:p>
        </p:txBody>
      </p:sp>
      <p:pic>
        <p:nvPicPr>
          <p:cNvPr id="13" name="Graphic 12" descr="Chevron arrows outline">
            <a:extLst>
              <a:ext uri="{FF2B5EF4-FFF2-40B4-BE49-F238E27FC236}">
                <a16:creationId xmlns:a16="http://schemas.microsoft.com/office/drawing/2014/main" id="{C2B15A00-7D4C-AA57-7444-B411E5B71E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2425788" y="3555731"/>
            <a:ext cx="379683" cy="341096"/>
          </a:xfrm>
          <a:prstGeom prst="rect">
            <a:avLst/>
          </a:prstGeom>
        </p:spPr>
      </p:pic>
      <p:sp>
        <p:nvSpPr>
          <p:cNvPr id="6" name="TextBox 5">
            <a:extLst>
              <a:ext uri="{FF2B5EF4-FFF2-40B4-BE49-F238E27FC236}">
                <a16:creationId xmlns:a16="http://schemas.microsoft.com/office/drawing/2014/main" id="{37552B54-D80E-3DAA-B17C-8BC8F43F70D1}"/>
              </a:ext>
            </a:extLst>
          </p:cNvPr>
          <p:cNvSpPr txBox="1"/>
          <p:nvPr/>
        </p:nvSpPr>
        <p:spPr>
          <a:xfrm>
            <a:off x="1263198" y="1594632"/>
            <a:ext cx="2813284" cy="646331"/>
          </a:xfrm>
          <a:prstGeom prst="rect">
            <a:avLst/>
          </a:prstGeom>
          <a:noFill/>
        </p:spPr>
        <p:txBody>
          <a:bodyPr wrap="square">
            <a:spAutoFit/>
          </a:bodyPr>
          <a:lstStyle/>
          <a:p>
            <a:pPr algn="ctr"/>
            <a:r>
              <a:rPr lang="en-GB" b="1">
                <a:solidFill>
                  <a:schemeClr val="bg1"/>
                </a:solidFill>
                <a:highlight>
                  <a:srgbClr val="F10166"/>
                </a:highlight>
              </a:rPr>
              <a:t>USE OF CUSTOMER PORTAL</a:t>
            </a:r>
            <a:endParaRPr lang="en-GB"/>
          </a:p>
        </p:txBody>
      </p:sp>
      <p:sp>
        <p:nvSpPr>
          <p:cNvPr id="9" name="TextBox 8">
            <a:extLst>
              <a:ext uri="{FF2B5EF4-FFF2-40B4-BE49-F238E27FC236}">
                <a16:creationId xmlns:a16="http://schemas.microsoft.com/office/drawing/2014/main" id="{AF8F1637-9960-5023-447E-0CA0949183CC}"/>
              </a:ext>
            </a:extLst>
          </p:cNvPr>
          <p:cNvSpPr txBox="1"/>
          <p:nvPr/>
        </p:nvSpPr>
        <p:spPr>
          <a:xfrm>
            <a:off x="1313273" y="3946747"/>
            <a:ext cx="2707184" cy="975845"/>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800"/>
              </a:spcAft>
            </a:pPr>
            <a:r>
              <a:rPr lang="en-GB" sz="1400" b="1" kern="0">
                <a:latin typeface="Calibri" panose="020F0502020204030204" pitchFamily="34" charset="0"/>
                <a:ea typeface="Times New Roman" panose="02020603050405020304" pitchFamily="18" charset="0"/>
                <a:cs typeface="Calibri" panose="020F0502020204030204" pitchFamily="34" charset="0"/>
              </a:rPr>
              <a:t>TO:</a:t>
            </a:r>
          </a:p>
          <a:p>
            <a:pPr marL="285750" indent="-285750">
              <a:lnSpc>
                <a:spcPct val="107000"/>
              </a:lnSpc>
              <a:spcAft>
                <a:spcPts val="800"/>
              </a:spcAft>
              <a:buFont typeface="Arial" panose="020B0604020202020204" pitchFamily="34" charset="0"/>
              <a:buChar char="•"/>
            </a:pPr>
            <a:r>
              <a:rPr lang="en-GB" sz="1400" kern="0">
                <a:ea typeface="Times New Roman" panose="02020603050405020304" pitchFamily="18" charset="0"/>
                <a:cs typeface="Calibri" panose="020F0502020204030204" pitchFamily="34" charset="0"/>
              </a:rPr>
              <a:t>“Activate” your account</a:t>
            </a:r>
          </a:p>
          <a:p>
            <a:pPr marL="285750" indent="-285750">
              <a:lnSpc>
                <a:spcPct val="107000"/>
              </a:lnSpc>
              <a:spcAft>
                <a:spcPts val="800"/>
              </a:spcAft>
              <a:buFont typeface="Arial" panose="020B0604020202020204" pitchFamily="34" charset="0"/>
              <a:buChar char="•"/>
            </a:pPr>
            <a:r>
              <a:rPr lang="en-GB" sz="1400" kern="0">
                <a:ea typeface="Times New Roman" panose="02020603050405020304" pitchFamily="18" charset="0"/>
                <a:cs typeface="Calibri" panose="020F0502020204030204" pitchFamily="34" charset="0"/>
              </a:rPr>
              <a:t>Low perceived effort</a:t>
            </a:r>
          </a:p>
        </p:txBody>
      </p:sp>
      <p:sp>
        <p:nvSpPr>
          <p:cNvPr id="16" name="TextBox 15">
            <a:extLst>
              <a:ext uri="{FF2B5EF4-FFF2-40B4-BE49-F238E27FC236}">
                <a16:creationId xmlns:a16="http://schemas.microsoft.com/office/drawing/2014/main" id="{D9F44634-F1F8-37D8-EFFE-A07833CCF22F}"/>
              </a:ext>
            </a:extLst>
          </p:cNvPr>
          <p:cNvSpPr txBox="1"/>
          <p:nvPr/>
        </p:nvSpPr>
        <p:spPr>
          <a:xfrm>
            <a:off x="1313273" y="2295537"/>
            <a:ext cx="2707184" cy="975845"/>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800"/>
              </a:spcAft>
            </a:pPr>
            <a:r>
              <a:rPr lang="en-GB" sz="1400" b="1" kern="0">
                <a:effectLst/>
                <a:latin typeface="Calibri" panose="020F0502020204030204" pitchFamily="34" charset="0"/>
                <a:ea typeface="Times New Roman" panose="02020603050405020304" pitchFamily="18" charset="0"/>
                <a:cs typeface="Calibri" panose="020F0502020204030204" pitchFamily="34" charset="0"/>
              </a:rPr>
              <a:t>FROM</a:t>
            </a:r>
          </a:p>
          <a:p>
            <a:pPr marL="285750" indent="-285750">
              <a:lnSpc>
                <a:spcPct val="107000"/>
              </a:lnSpc>
              <a:spcAft>
                <a:spcPts val="800"/>
              </a:spcAft>
              <a:buFont typeface="Arial" panose="020B0604020202020204" pitchFamily="34" charset="0"/>
              <a:buChar char="•"/>
            </a:pPr>
            <a:r>
              <a:rPr lang="en-GB" sz="1400" kern="0">
                <a:effectLst/>
                <a:ea typeface="Times New Roman" panose="02020603050405020304" pitchFamily="18" charset="0"/>
                <a:cs typeface="Calibri" panose="020F0502020204030204" pitchFamily="34" charset="0"/>
              </a:rPr>
              <a:t>“Register” to our portal</a:t>
            </a:r>
          </a:p>
          <a:p>
            <a:pPr marL="285750" indent="-285750">
              <a:lnSpc>
                <a:spcPct val="107000"/>
              </a:lnSpc>
              <a:spcAft>
                <a:spcPts val="800"/>
              </a:spcAft>
              <a:buFont typeface="Arial" panose="020B0604020202020204" pitchFamily="34" charset="0"/>
              <a:buChar char="•"/>
            </a:pPr>
            <a:r>
              <a:rPr lang="en-GB" sz="1400" kern="0">
                <a:ea typeface="Times New Roman" panose="02020603050405020304" pitchFamily="18" charset="0"/>
                <a:cs typeface="Calibri" panose="020F0502020204030204" pitchFamily="34" charset="0"/>
              </a:rPr>
              <a:t>High perceived effort</a:t>
            </a:r>
          </a:p>
        </p:txBody>
      </p:sp>
      <p:sp>
        <p:nvSpPr>
          <p:cNvPr id="17" name="TextBox 16">
            <a:extLst>
              <a:ext uri="{FF2B5EF4-FFF2-40B4-BE49-F238E27FC236}">
                <a16:creationId xmlns:a16="http://schemas.microsoft.com/office/drawing/2014/main" id="{E8E4EC63-548F-C475-D0AE-874E21FEF0AB}"/>
              </a:ext>
            </a:extLst>
          </p:cNvPr>
          <p:cNvSpPr txBox="1"/>
          <p:nvPr/>
        </p:nvSpPr>
        <p:spPr>
          <a:xfrm>
            <a:off x="4889050" y="3946747"/>
            <a:ext cx="2707184" cy="873252"/>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800"/>
              </a:spcAft>
            </a:pPr>
            <a:r>
              <a:rPr lang="en-GB" sz="1400" b="1" kern="0">
                <a:latin typeface="Calibri" panose="020F0502020204030204" pitchFamily="34" charset="0"/>
                <a:ea typeface="Times New Roman" panose="02020603050405020304" pitchFamily="18" charset="0"/>
                <a:cs typeface="Calibri" panose="020F0502020204030204" pitchFamily="34" charset="0"/>
              </a:rPr>
              <a:t>TO:</a:t>
            </a:r>
          </a:p>
          <a:p>
            <a:pPr marL="285750" indent="-285750">
              <a:lnSpc>
                <a:spcPct val="107000"/>
              </a:lnSpc>
              <a:spcAft>
                <a:spcPts val="800"/>
              </a:spcAft>
              <a:buFont typeface="Arial" panose="020B0604020202020204" pitchFamily="34" charset="0"/>
              <a:buChar char="•"/>
            </a:pPr>
            <a:r>
              <a:rPr lang="en-GB" sz="1400"/>
              <a:t>Choose between the “Fast-Track” or Manual process</a:t>
            </a:r>
          </a:p>
        </p:txBody>
      </p:sp>
      <p:sp>
        <p:nvSpPr>
          <p:cNvPr id="20" name="TextBox 19">
            <a:extLst>
              <a:ext uri="{FF2B5EF4-FFF2-40B4-BE49-F238E27FC236}">
                <a16:creationId xmlns:a16="http://schemas.microsoft.com/office/drawing/2014/main" id="{487DE69C-237D-47AC-2D8E-0E70C57A006B}"/>
              </a:ext>
            </a:extLst>
          </p:cNvPr>
          <p:cNvSpPr txBox="1"/>
          <p:nvPr/>
        </p:nvSpPr>
        <p:spPr>
          <a:xfrm>
            <a:off x="4889050" y="2295537"/>
            <a:ext cx="2707184" cy="120635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800"/>
              </a:spcAft>
            </a:pPr>
            <a:r>
              <a:rPr lang="en-GB" sz="1400" b="1" kern="0">
                <a:effectLst/>
                <a:latin typeface="Calibri" panose="020F0502020204030204" pitchFamily="34" charset="0"/>
                <a:ea typeface="Times New Roman" panose="02020603050405020304" pitchFamily="18" charset="0"/>
                <a:cs typeface="Calibri" panose="020F0502020204030204" pitchFamily="34" charset="0"/>
              </a:rPr>
              <a:t>FROM</a:t>
            </a:r>
          </a:p>
          <a:p>
            <a:pPr marL="285750" indent="-285750">
              <a:lnSpc>
                <a:spcPct val="107000"/>
              </a:lnSpc>
              <a:spcAft>
                <a:spcPts val="800"/>
              </a:spcAft>
              <a:buFont typeface="Arial" panose="020B0604020202020204" pitchFamily="34" charset="0"/>
              <a:buChar char="•"/>
            </a:pPr>
            <a:r>
              <a:rPr lang="en-GB" sz="1400" kern="0">
                <a:ea typeface="Times New Roman" panose="02020603050405020304" pitchFamily="18" charset="0"/>
                <a:cs typeface="Calibri" panose="020F0502020204030204" pitchFamily="34" charset="0"/>
              </a:rPr>
              <a:t>“Use our Interactive Tool” to provide health information</a:t>
            </a:r>
          </a:p>
          <a:p>
            <a:pPr marL="285750" indent="-285750">
              <a:lnSpc>
                <a:spcPct val="107000"/>
              </a:lnSpc>
              <a:spcAft>
                <a:spcPts val="800"/>
              </a:spcAft>
              <a:buFont typeface="Arial" panose="020B0604020202020204" pitchFamily="34" charset="0"/>
              <a:buChar char="•"/>
            </a:pPr>
            <a:r>
              <a:rPr lang="en-GB" sz="1400" kern="0">
                <a:ea typeface="Times New Roman" panose="02020603050405020304" pitchFamily="18" charset="0"/>
                <a:cs typeface="Calibri" panose="020F0502020204030204" pitchFamily="34" charset="0"/>
              </a:rPr>
              <a:t>Possible backfiring message</a:t>
            </a:r>
          </a:p>
        </p:txBody>
      </p:sp>
      <p:sp>
        <p:nvSpPr>
          <p:cNvPr id="23" name="TextBox 22">
            <a:extLst>
              <a:ext uri="{FF2B5EF4-FFF2-40B4-BE49-F238E27FC236}">
                <a16:creationId xmlns:a16="http://schemas.microsoft.com/office/drawing/2014/main" id="{62E17F09-58F3-F13D-4697-6C6FC9984F5C}"/>
              </a:ext>
            </a:extLst>
          </p:cNvPr>
          <p:cNvSpPr txBox="1"/>
          <p:nvPr/>
        </p:nvSpPr>
        <p:spPr>
          <a:xfrm>
            <a:off x="4689358" y="1594632"/>
            <a:ext cx="2813284" cy="646331"/>
          </a:xfrm>
          <a:prstGeom prst="rect">
            <a:avLst/>
          </a:prstGeom>
          <a:noFill/>
        </p:spPr>
        <p:txBody>
          <a:bodyPr wrap="square">
            <a:spAutoFit/>
          </a:bodyPr>
          <a:lstStyle/>
          <a:p>
            <a:pPr algn="ctr"/>
            <a:r>
              <a:rPr lang="en-GB" b="1">
                <a:solidFill>
                  <a:schemeClr val="bg1"/>
                </a:solidFill>
                <a:highlight>
                  <a:srgbClr val="F10166"/>
                </a:highlight>
              </a:rPr>
              <a:t>DOCTORS’ USE OF INSURER TOOL</a:t>
            </a:r>
            <a:endParaRPr lang="en-GB"/>
          </a:p>
        </p:txBody>
      </p:sp>
      <p:sp>
        <p:nvSpPr>
          <p:cNvPr id="26" name="TextBox 25">
            <a:extLst>
              <a:ext uri="{FF2B5EF4-FFF2-40B4-BE49-F238E27FC236}">
                <a16:creationId xmlns:a16="http://schemas.microsoft.com/office/drawing/2014/main" id="{8AA7B890-EC57-20C4-4539-2A885D044998}"/>
              </a:ext>
            </a:extLst>
          </p:cNvPr>
          <p:cNvSpPr txBox="1"/>
          <p:nvPr/>
        </p:nvSpPr>
        <p:spPr>
          <a:xfrm>
            <a:off x="1340154" y="5706461"/>
            <a:ext cx="2707184" cy="540148"/>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800"/>
              </a:spcAft>
            </a:pPr>
            <a:r>
              <a:rPr lang="en-GB" sz="1400" b="1" kern="0">
                <a:latin typeface="Calibri" panose="020F0502020204030204" pitchFamily="34" charset="0"/>
                <a:ea typeface="Times New Roman" panose="02020603050405020304" pitchFamily="18" charset="0"/>
                <a:cs typeface="Calibri" panose="020F0502020204030204" pitchFamily="34" charset="0"/>
              </a:rPr>
              <a:t>RESULT: </a:t>
            </a:r>
            <a:r>
              <a:rPr lang="en-GB" sz="1400" kern="0">
                <a:ea typeface="Times New Roman" panose="02020603050405020304" pitchFamily="18" charset="0"/>
                <a:cs typeface="Calibri" panose="020F0502020204030204" pitchFamily="34" charset="0"/>
              </a:rPr>
              <a:t>29% relative uplift in activations</a:t>
            </a:r>
          </a:p>
        </p:txBody>
      </p:sp>
      <p:sp>
        <p:nvSpPr>
          <p:cNvPr id="27" name="TextBox 26">
            <a:extLst>
              <a:ext uri="{FF2B5EF4-FFF2-40B4-BE49-F238E27FC236}">
                <a16:creationId xmlns:a16="http://schemas.microsoft.com/office/drawing/2014/main" id="{5F7A3D9C-9A34-FA20-3DF9-E8B48D8B1A44}"/>
              </a:ext>
            </a:extLst>
          </p:cNvPr>
          <p:cNvSpPr txBox="1"/>
          <p:nvPr/>
        </p:nvSpPr>
        <p:spPr>
          <a:xfrm>
            <a:off x="4884398" y="5727724"/>
            <a:ext cx="2707184" cy="540148"/>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800"/>
              </a:spcAft>
            </a:pPr>
            <a:r>
              <a:rPr lang="en-GB" sz="1400" b="1" kern="0">
                <a:latin typeface="Calibri" panose="020F0502020204030204" pitchFamily="34" charset="0"/>
                <a:ea typeface="Times New Roman" panose="02020603050405020304" pitchFamily="18" charset="0"/>
                <a:cs typeface="Calibri" panose="020F0502020204030204" pitchFamily="34" charset="0"/>
              </a:rPr>
              <a:t>RESULT: </a:t>
            </a:r>
            <a:r>
              <a:rPr lang="en-GB" sz="1400" kern="0">
                <a:ea typeface="Times New Roman" panose="02020603050405020304" pitchFamily="18" charset="0"/>
                <a:cs typeface="Calibri" panose="020F0502020204030204" pitchFamily="34" charset="0"/>
              </a:rPr>
              <a:t>14% relative uplift in use of the interactive process</a:t>
            </a:r>
          </a:p>
        </p:txBody>
      </p:sp>
      <p:sp>
        <p:nvSpPr>
          <p:cNvPr id="28" name="TextBox 27">
            <a:extLst>
              <a:ext uri="{FF2B5EF4-FFF2-40B4-BE49-F238E27FC236}">
                <a16:creationId xmlns:a16="http://schemas.microsoft.com/office/drawing/2014/main" id="{D50656C4-02E5-0DFF-0695-F2A30384F12D}"/>
              </a:ext>
            </a:extLst>
          </p:cNvPr>
          <p:cNvSpPr txBox="1"/>
          <p:nvPr/>
        </p:nvSpPr>
        <p:spPr>
          <a:xfrm>
            <a:off x="8464827" y="3946747"/>
            <a:ext cx="2707184" cy="133427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800"/>
              </a:spcAft>
            </a:pPr>
            <a:r>
              <a:rPr lang="en-GB" sz="1400" b="1" kern="0">
                <a:latin typeface="Calibri" panose="020F0502020204030204" pitchFamily="34" charset="0"/>
                <a:ea typeface="Times New Roman" panose="02020603050405020304" pitchFamily="18" charset="0"/>
                <a:cs typeface="Calibri" panose="020F0502020204030204" pitchFamily="34" charset="0"/>
              </a:rPr>
              <a:t>TO</a:t>
            </a:r>
          </a:p>
          <a:p>
            <a:pPr marL="285750" indent="-285750">
              <a:lnSpc>
                <a:spcPct val="107000"/>
              </a:lnSpc>
              <a:spcAft>
                <a:spcPts val="800"/>
              </a:spcAft>
              <a:buFont typeface="Arial" panose="020B0604020202020204" pitchFamily="34" charset="0"/>
              <a:buChar char="•"/>
            </a:pPr>
            <a:r>
              <a:rPr lang="en-GB" sz="1400"/>
              <a:t>Get the customer talking: with the question: what matters most to you with your health insurance?”</a:t>
            </a:r>
          </a:p>
        </p:txBody>
      </p:sp>
      <p:sp>
        <p:nvSpPr>
          <p:cNvPr id="29" name="TextBox 28">
            <a:extLst>
              <a:ext uri="{FF2B5EF4-FFF2-40B4-BE49-F238E27FC236}">
                <a16:creationId xmlns:a16="http://schemas.microsoft.com/office/drawing/2014/main" id="{6A0A9D34-D8B8-0D9F-42D6-F3C0EA5DA2D0}"/>
              </a:ext>
            </a:extLst>
          </p:cNvPr>
          <p:cNvSpPr txBox="1"/>
          <p:nvPr/>
        </p:nvSpPr>
        <p:spPr>
          <a:xfrm>
            <a:off x="8464827" y="2295537"/>
            <a:ext cx="2707184" cy="110376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800"/>
              </a:spcAft>
            </a:pPr>
            <a:r>
              <a:rPr lang="en-GB" sz="1400" b="1" kern="0">
                <a:effectLst/>
                <a:latin typeface="Calibri" panose="020F0502020204030204" pitchFamily="34" charset="0"/>
                <a:ea typeface="Times New Roman" panose="02020603050405020304" pitchFamily="18" charset="0"/>
                <a:cs typeface="Calibri" panose="020F0502020204030204" pitchFamily="34" charset="0"/>
              </a:rPr>
              <a:t>FROM</a:t>
            </a:r>
          </a:p>
          <a:p>
            <a:pPr marL="285750" indent="-285750">
              <a:lnSpc>
                <a:spcPct val="107000"/>
              </a:lnSpc>
              <a:spcAft>
                <a:spcPts val="800"/>
              </a:spcAft>
              <a:buFont typeface="Arial" panose="020B0604020202020204" pitchFamily="34" charset="0"/>
              <a:buChar char="•"/>
            </a:pPr>
            <a:r>
              <a:rPr lang="en-GB" sz="1400" kern="0">
                <a:ea typeface="Times New Roman" panose="02020603050405020304" pitchFamily="18" charset="0"/>
                <a:cs typeface="Calibri" panose="020F0502020204030204" pitchFamily="34" charset="0"/>
              </a:rPr>
              <a:t>Explaining benefits when customers call up to ask about price increase</a:t>
            </a:r>
          </a:p>
        </p:txBody>
      </p:sp>
      <p:sp>
        <p:nvSpPr>
          <p:cNvPr id="30" name="TextBox 29">
            <a:extLst>
              <a:ext uri="{FF2B5EF4-FFF2-40B4-BE49-F238E27FC236}">
                <a16:creationId xmlns:a16="http://schemas.microsoft.com/office/drawing/2014/main" id="{79C55C27-74D7-8FF6-8F37-CE6AE7414097}"/>
              </a:ext>
            </a:extLst>
          </p:cNvPr>
          <p:cNvSpPr txBox="1"/>
          <p:nvPr/>
        </p:nvSpPr>
        <p:spPr>
          <a:xfrm>
            <a:off x="8464827" y="5706461"/>
            <a:ext cx="2707184" cy="77066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800"/>
              </a:spcAft>
            </a:pPr>
            <a:r>
              <a:rPr lang="en-GB" sz="1400" b="1" kern="0">
                <a:latin typeface="Calibri" panose="020F0502020204030204" pitchFamily="34" charset="0"/>
                <a:ea typeface="Times New Roman" panose="02020603050405020304" pitchFamily="18" charset="0"/>
                <a:cs typeface="Calibri" panose="020F0502020204030204" pitchFamily="34" charset="0"/>
              </a:rPr>
              <a:t>RESULT: </a:t>
            </a:r>
            <a:r>
              <a:rPr lang="en-GB" sz="1400" kern="0">
                <a:ea typeface="Times New Roman" panose="02020603050405020304" pitchFamily="18" charset="0"/>
                <a:cs typeface="Calibri" panose="020F0502020204030204" pitchFamily="34" charset="0"/>
              </a:rPr>
              <a:t>more engaging conversations and improvement in cancellations</a:t>
            </a:r>
          </a:p>
        </p:txBody>
      </p:sp>
      <p:sp>
        <p:nvSpPr>
          <p:cNvPr id="31" name="TextBox 30">
            <a:extLst>
              <a:ext uri="{FF2B5EF4-FFF2-40B4-BE49-F238E27FC236}">
                <a16:creationId xmlns:a16="http://schemas.microsoft.com/office/drawing/2014/main" id="{D7419521-1B18-EAC0-79C0-470305D24325}"/>
              </a:ext>
            </a:extLst>
          </p:cNvPr>
          <p:cNvSpPr txBox="1"/>
          <p:nvPr/>
        </p:nvSpPr>
        <p:spPr>
          <a:xfrm>
            <a:off x="8358727" y="1594632"/>
            <a:ext cx="2813284" cy="646331"/>
          </a:xfrm>
          <a:prstGeom prst="rect">
            <a:avLst/>
          </a:prstGeom>
          <a:noFill/>
        </p:spPr>
        <p:txBody>
          <a:bodyPr wrap="square">
            <a:spAutoFit/>
          </a:bodyPr>
          <a:lstStyle/>
          <a:p>
            <a:pPr algn="ctr"/>
            <a:r>
              <a:rPr lang="en-GB" b="1">
                <a:solidFill>
                  <a:schemeClr val="bg1"/>
                </a:solidFill>
                <a:highlight>
                  <a:srgbClr val="F10166"/>
                </a:highlight>
              </a:rPr>
              <a:t>HEALTH INSURANCE RETENTION</a:t>
            </a:r>
            <a:endParaRPr lang="en-GB"/>
          </a:p>
        </p:txBody>
      </p:sp>
      <p:pic>
        <p:nvPicPr>
          <p:cNvPr id="32" name="Graphic 31" descr="Chevron arrows outline">
            <a:extLst>
              <a:ext uri="{FF2B5EF4-FFF2-40B4-BE49-F238E27FC236}">
                <a16:creationId xmlns:a16="http://schemas.microsoft.com/office/drawing/2014/main" id="{05BB9BF6-D550-7996-BF7B-7CD2F1A2F2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048149" y="3555731"/>
            <a:ext cx="379683" cy="341096"/>
          </a:xfrm>
          <a:prstGeom prst="rect">
            <a:avLst/>
          </a:prstGeom>
        </p:spPr>
      </p:pic>
      <p:pic>
        <p:nvPicPr>
          <p:cNvPr id="33" name="Graphic 32" descr="Chevron arrows outline">
            <a:extLst>
              <a:ext uri="{FF2B5EF4-FFF2-40B4-BE49-F238E27FC236}">
                <a16:creationId xmlns:a16="http://schemas.microsoft.com/office/drawing/2014/main" id="{1CD43374-855C-B734-4A3E-31FDE5B360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9670511" y="3555731"/>
            <a:ext cx="379683" cy="341096"/>
          </a:xfrm>
          <a:prstGeom prst="rect">
            <a:avLst/>
          </a:prstGeom>
        </p:spPr>
      </p:pic>
      <p:pic>
        <p:nvPicPr>
          <p:cNvPr id="34" name="Graphic 33" descr="Chevron arrows outline">
            <a:extLst>
              <a:ext uri="{FF2B5EF4-FFF2-40B4-BE49-F238E27FC236}">
                <a16:creationId xmlns:a16="http://schemas.microsoft.com/office/drawing/2014/main" id="{3630837E-5EDE-33B3-E34C-38DBFE11A3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2418532" y="5180535"/>
            <a:ext cx="379683" cy="341096"/>
          </a:xfrm>
          <a:prstGeom prst="rect">
            <a:avLst/>
          </a:prstGeom>
        </p:spPr>
      </p:pic>
      <p:pic>
        <p:nvPicPr>
          <p:cNvPr id="35" name="Graphic 34" descr="Chevron arrows outline">
            <a:extLst>
              <a:ext uri="{FF2B5EF4-FFF2-40B4-BE49-F238E27FC236}">
                <a16:creationId xmlns:a16="http://schemas.microsoft.com/office/drawing/2014/main" id="{550DB30C-CF0F-2961-3F3B-A4CF1B9F54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040893" y="5151177"/>
            <a:ext cx="379683" cy="341096"/>
          </a:xfrm>
          <a:prstGeom prst="rect">
            <a:avLst/>
          </a:prstGeom>
        </p:spPr>
      </p:pic>
      <p:pic>
        <p:nvPicPr>
          <p:cNvPr id="36" name="Graphic 35" descr="Chevron arrows outline">
            <a:extLst>
              <a:ext uri="{FF2B5EF4-FFF2-40B4-BE49-F238E27FC236}">
                <a16:creationId xmlns:a16="http://schemas.microsoft.com/office/drawing/2014/main" id="{3A3C3319-9A13-51B4-03F9-C22B850803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9663255" y="5323143"/>
            <a:ext cx="379683" cy="341096"/>
          </a:xfrm>
          <a:prstGeom prst="rect">
            <a:avLst/>
          </a:prstGeom>
        </p:spPr>
      </p:pic>
      <p:sp>
        <p:nvSpPr>
          <p:cNvPr id="3" name="TextBox 2">
            <a:extLst>
              <a:ext uri="{FF2B5EF4-FFF2-40B4-BE49-F238E27FC236}">
                <a16:creationId xmlns:a16="http://schemas.microsoft.com/office/drawing/2014/main" id="{29515064-DCD8-480F-31C4-41F058D52122}"/>
              </a:ext>
            </a:extLst>
          </p:cNvPr>
          <p:cNvSpPr txBox="1"/>
          <p:nvPr/>
        </p:nvSpPr>
        <p:spPr>
          <a:xfrm>
            <a:off x="1958489" y="1311104"/>
            <a:ext cx="1640866" cy="369332"/>
          </a:xfrm>
          <a:prstGeom prst="rect">
            <a:avLst/>
          </a:prstGeom>
          <a:noFill/>
        </p:spPr>
        <p:txBody>
          <a:bodyPr wrap="square">
            <a:spAutoFit/>
          </a:bodyPr>
          <a:lstStyle/>
          <a:p>
            <a:r>
              <a:rPr lang="en-GB" sz="1800" b="1" dirty="0">
                <a:solidFill>
                  <a:srgbClr val="F10166"/>
                </a:solidFill>
              </a:rPr>
              <a:t>CASE STUDY</a:t>
            </a:r>
            <a:endParaRPr lang="en-GB" dirty="0"/>
          </a:p>
        </p:txBody>
      </p:sp>
      <p:sp>
        <p:nvSpPr>
          <p:cNvPr id="4" name="TextBox 3">
            <a:extLst>
              <a:ext uri="{FF2B5EF4-FFF2-40B4-BE49-F238E27FC236}">
                <a16:creationId xmlns:a16="http://schemas.microsoft.com/office/drawing/2014/main" id="{EB96B492-FE4F-63F4-90CB-FB1747FEF54D}"/>
              </a:ext>
            </a:extLst>
          </p:cNvPr>
          <p:cNvSpPr txBox="1"/>
          <p:nvPr/>
        </p:nvSpPr>
        <p:spPr>
          <a:xfrm>
            <a:off x="5469386" y="1311104"/>
            <a:ext cx="1640866" cy="369332"/>
          </a:xfrm>
          <a:prstGeom prst="rect">
            <a:avLst/>
          </a:prstGeom>
          <a:noFill/>
        </p:spPr>
        <p:txBody>
          <a:bodyPr wrap="square">
            <a:spAutoFit/>
          </a:bodyPr>
          <a:lstStyle/>
          <a:p>
            <a:r>
              <a:rPr lang="en-GB" sz="1800" b="1" dirty="0">
                <a:solidFill>
                  <a:srgbClr val="F10166"/>
                </a:solidFill>
              </a:rPr>
              <a:t>CASE STUDY</a:t>
            </a:r>
            <a:endParaRPr lang="en-GB" dirty="0"/>
          </a:p>
        </p:txBody>
      </p:sp>
      <p:sp>
        <p:nvSpPr>
          <p:cNvPr id="5" name="TextBox 4">
            <a:extLst>
              <a:ext uri="{FF2B5EF4-FFF2-40B4-BE49-F238E27FC236}">
                <a16:creationId xmlns:a16="http://schemas.microsoft.com/office/drawing/2014/main" id="{C9BC01E9-2897-2F02-6AC5-9201F764F542}"/>
              </a:ext>
            </a:extLst>
          </p:cNvPr>
          <p:cNvSpPr txBox="1"/>
          <p:nvPr/>
        </p:nvSpPr>
        <p:spPr>
          <a:xfrm>
            <a:off x="8980283" y="1299581"/>
            <a:ext cx="1640866" cy="369332"/>
          </a:xfrm>
          <a:prstGeom prst="rect">
            <a:avLst/>
          </a:prstGeom>
          <a:noFill/>
        </p:spPr>
        <p:txBody>
          <a:bodyPr wrap="square">
            <a:spAutoFit/>
          </a:bodyPr>
          <a:lstStyle/>
          <a:p>
            <a:r>
              <a:rPr lang="en-GB" sz="1800" b="1" dirty="0">
                <a:solidFill>
                  <a:srgbClr val="F10166"/>
                </a:solidFill>
              </a:rPr>
              <a:t>CASE STUDY</a:t>
            </a:r>
            <a:endParaRPr lang="en-GB" dirty="0"/>
          </a:p>
        </p:txBody>
      </p:sp>
    </p:spTree>
    <p:extLst>
      <p:ext uri="{BB962C8B-B14F-4D97-AF65-F5344CB8AC3E}">
        <p14:creationId xmlns:p14="http://schemas.microsoft.com/office/powerpoint/2010/main" val="34335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P spid="9" grpId="0" animBg="1"/>
      <p:bldP spid="16" grpId="0" animBg="1"/>
      <p:bldP spid="17" grpId="0" animBg="1"/>
      <p:bldP spid="20" grpId="0" animBg="1"/>
      <p:bldP spid="23" grpId="0"/>
      <p:bldP spid="26" grpId="0" animBg="1"/>
      <p:bldP spid="27" grpId="0" animBg="1"/>
      <p:bldP spid="28" grpId="0" animBg="1"/>
      <p:bldP spid="29" grpId="0" animBg="1"/>
      <p:bldP spid="30" grpId="0" animBg="1"/>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F8E3-FBE9-466C-3130-D67C6DD25B87}"/>
              </a:ext>
            </a:extLst>
          </p:cNvPr>
          <p:cNvSpPr>
            <a:spLocks noGrp="1"/>
          </p:cNvSpPr>
          <p:nvPr>
            <p:ph type="title"/>
          </p:nvPr>
        </p:nvSpPr>
        <p:spPr>
          <a:xfrm>
            <a:off x="1349203" y="256794"/>
            <a:ext cx="8990625" cy="1325563"/>
          </a:xfrm>
        </p:spPr>
        <p:txBody>
          <a:bodyPr>
            <a:normAutofit/>
          </a:bodyPr>
          <a:lstStyle/>
          <a:p>
            <a:r>
              <a:rPr lang="en-GB" sz="2400" b="1" dirty="0">
                <a:solidFill>
                  <a:srgbClr val="F10166"/>
                </a:solidFill>
              </a:rPr>
              <a:t>OVER TO YOU!</a:t>
            </a:r>
            <a:endParaRPr lang="en-GB" sz="2400" dirty="0"/>
          </a:p>
        </p:txBody>
      </p:sp>
      <p:sp>
        <p:nvSpPr>
          <p:cNvPr id="11" name="Slide Number Placeholder 10">
            <a:extLst>
              <a:ext uri="{FF2B5EF4-FFF2-40B4-BE49-F238E27FC236}">
                <a16:creationId xmlns:a16="http://schemas.microsoft.com/office/drawing/2014/main" id="{7F93A532-EC0D-E50C-AAC7-F0C0086AE816}"/>
              </a:ext>
            </a:extLst>
          </p:cNvPr>
          <p:cNvSpPr>
            <a:spLocks noGrp="1"/>
          </p:cNvSpPr>
          <p:nvPr>
            <p:ph type="sldNum" sz="quarter" idx="12"/>
          </p:nvPr>
        </p:nvSpPr>
        <p:spPr/>
        <p:txBody>
          <a:bodyPr/>
          <a:lstStyle/>
          <a:p>
            <a:pPr rtl="0"/>
            <a:fld id="{B5CEABB6-07DC-46E8-9B57-56EC44A396E5}" type="slidenum">
              <a:rPr lang="en-GB" noProof="0" smtClean="0"/>
              <a:t>12</a:t>
            </a:fld>
            <a:endParaRPr lang="en-GB" noProof="0"/>
          </a:p>
        </p:txBody>
      </p:sp>
      <p:sp>
        <p:nvSpPr>
          <p:cNvPr id="20" name="Title 1">
            <a:extLst>
              <a:ext uri="{FF2B5EF4-FFF2-40B4-BE49-F238E27FC236}">
                <a16:creationId xmlns:a16="http://schemas.microsoft.com/office/drawing/2014/main" id="{58F6D69B-FF4B-63BB-DC57-9BD0D0D90B9A}"/>
              </a:ext>
            </a:extLst>
          </p:cNvPr>
          <p:cNvSpPr txBox="1">
            <a:spLocks/>
          </p:cNvSpPr>
          <p:nvPr/>
        </p:nvSpPr>
        <p:spPr>
          <a:xfrm>
            <a:off x="1936338" y="1198627"/>
            <a:ext cx="8731662" cy="8463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pPr algn="l">
              <a:spcBef>
                <a:spcPts val="1000"/>
              </a:spcBef>
            </a:pPr>
            <a:r>
              <a:rPr lang="en-GB" sz="1800" b="1" dirty="0">
                <a:solidFill>
                  <a:schemeClr val="bg1"/>
                </a:solidFill>
                <a:highlight>
                  <a:srgbClr val="F10166"/>
                </a:highlight>
                <a:latin typeface="+mn-lt"/>
                <a:ea typeface="+mn-ea"/>
                <a:cs typeface="+mn-cs"/>
              </a:rPr>
              <a:t>Hands on Case STUDY: Claims steering in motor insurance</a:t>
            </a:r>
          </a:p>
        </p:txBody>
      </p:sp>
      <p:sp>
        <p:nvSpPr>
          <p:cNvPr id="30" name="Rectangle 29">
            <a:extLst>
              <a:ext uri="{FF2B5EF4-FFF2-40B4-BE49-F238E27FC236}">
                <a16:creationId xmlns:a16="http://schemas.microsoft.com/office/drawing/2014/main" id="{F574FC18-00F9-A76C-FEC4-007C2B5C5AC7}"/>
              </a:ext>
            </a:extLst>
          </p:cNvPr>
          <p:cNvSpPr/>
          <p:nvPr/>
        </p:nvSpPr>
        <p:spPr>
          <a:xfrm>
            <a:off x="1918140" y="1937982"/>
            <a:ext cx="9103212" cy="4101806"/>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3">
            <a:extLst>
              <a:ext uri="{FF2B5EF4-FFF2-40B4-BE49-F238E27FC236}">
                <a16:creationId xmlns:a16="http://schemas.microsoft.com/office/drawing/2014/main" id="{2CBE461F-888A-93B9-48D0-DC46E5DC62BF}"/>
              </a:ext>
            </a:extLst>
          </p:cNvPr>
          <p:cNvSpPr txBox="1">
            <a:spLocks/>
          </p:cNvSpPr>
          <p:nvPr/>
        </p:nvSpPr>
        <p:spPr>
          <a:xfrm>
            <a:off x="6682372" y="2075775"/>
            <a:ext cx="4294474" cy="117632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1400" kern="1200" spc="5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dirty="0">
                <a:ea typeface="+mn-lt"/>
                <a:cs typeface="+mn-lt"/>
              </a:rPr>
              <a:t>A large motor insurer handles 30,000+ claims each year. Their goal was to encourage more customers, at the point of claim, to use one of their partner garages for repairs. </a:t>
            </a:r>
            <a:endParaRPr lang="en-GB" b="1" dirty="0">
              <a:ea typeface="+mn-lt"/>
              <a:cs typeface="+mn-lt"/>
            </a:endParaRPr>
          </a:p>
          <a:p>
            <a:endParaRPr lang="en-GB" dirty="0"/>
          </a:p>
        </p:txBody>
      </p:sp>
      <p:sp>
        <p:nvSpPr>
          <p:cNvPr id="5" name="Content Placeholder 3">
            <a:extLst>
              <a:ext uri="{FF2B5EF4-FFF2-40B4-BE49-F238E27FC236}">
                <a16:creationId xmlns:a16="http://schemas.microsoft.com/office/drawing/2014/main" id="{373E4064-0D2E-8DC5-995F-02177E234125}"/>
              </a:ext>
            </a:extLst>
          </p:cNvPr>
          <p:cNvSpPr txBox="1">
            <a:spLocks/>
          </p:cNvSpPr>
          <p:nvPr/>
        </p:nvSpPr>
        <p:spPr>
          <a:xfrm>
            <a:off x="6637866" y="3154778"/>
            <a:ext cx="4383486" cy="2432209"/>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1400" kern="1200" spc="5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ea typeface="+mn-lt"/>
                <a:cs typeface="+mn-lt"/>
              </a:rPr>
              <a:t>This was beneficial for both sides:</a:t>
            </a:r>
            <a:endParaRPr lang="en-US" dirty="0"/>
          </a:p>
          <a:p>
            <a:pPr marL="285750" indent="-285750">
              <a:buFont typeface="Arial"/>
              <a:buChar char="•"/>
            </a:pPr>
            <a:r>
              <a:rPr lang="en-GB" b="1" dirty="0">
                <a:ea typeface="+mn-lt"/>
                <a:cs typeface="+mn-lt"/>
              </a:rPr>
              <a:t>For the insurer </a:t>
            </a:r>
            <a:r>
              <a:rPr lang="en-GB" dirty="0">
                <a:ea typeface="+mn-lt"/>
                <a:cs typeface="+mn-lt"/>
              </a:rPr>
              <a:t>→ lower claims costs through pre-negotiated repair rates</a:t>
            </a:r>
            <a:endParaRPr lang="en-GB" dirty="0"/>
          </a:p>
          <a:p>
            <a:pPr marL="285750" indent="-285750">
              <a:buFont typeface="Arial"/>
              <a:buChar char="•"/>
            </a:pPr>
            <a:r>
              <a:rPr lang="en-GB" b="1" dirty="0">
                <a:ea typeface="+mn-lt"/>
                <a:cs typeface="+mn-lt"/>
              </a:rPr>
              <a:t>For the customers</a:t>
            </a:r>
            <a:r>
              <a:rPr lang="en-GB" dirty="0">
                <a:ea typeface="+mn-lt"/>
                <a:cs typeface="+mn-lt"/>
              </a:rPr>
              <a:t> → lower excess (CHF 200 cheaper), and added convenience (pickup &amp; return, free car cleaning)</a:t>
            </a:r>
            <a:endParaRPr lang="en-GB" dirty="0"/>
          </a:p>
          <a:p>
            <a:r>
              <a:rPr lang="en-GB" dirty="0">
                <a:ea typeface="+mn-lt"/>
                <a:cs typeface="+mn-lt"/>
              </a:rPr>
              <a:t>Yet despite these benefits, only a small proportion of claimants chose partner garages. (&lt;30%)</a:t>
            </a:r>
          </a:p>
          <a:p>
            <a:r>
              <a:rPr lang="en-GB" b="1" dirty="0">
                <a:solidFill>
                  <a:schemeClr val="bg1"/>
                </a:solidFill>
                <a:highlight>
                  <a:srgbClr val="F10166"/>
                </a:highlight>
              </a:rPr>
              <a:t>WHAT MIGHT BE THE BARRIERS THAT PREVENT A CUSTOMER FROM USING APPROVED GARAGES?</a:t>
            </a:r>
            <a:endParaRPr lang="en-GB" dirty="0"/>
          </a:p>
          <a:p>
            <a:endParaRPr lang="en-GB" dirty="0">
              <a:ea typeface="+mn-lt"/>
              <a:cs typeface="+mn-lt"/>
            </a:endParaRPr>
          </a:p>
        </p:txBody>
      </p:sp>
      <p:pic>
        <p:nvPicPr>
          <p:cNvPr id="7" name="Content Placeholder 18" descr="A person standing on a car in a garage with its hood open&#10;&#10;AI-generated content may be incorrect.">
            <a:extLst>
              <a:ext uri="{FF2B5EF4-FFF2-40B4-BE49-F238E27FC236}">
                <a16:creationId xmlns:a16="http://schemas.microsoft.com/office/drawing/2014/main" id="{5C13E2CE-F7F7-CBAC-DABE-92444C38F052}"/>
              </a:ext>
            </a:extLst>
          </p:cNvPr>
          <p:cNvPicPr>
            <a:picLocks noGrp="1" noChangeAspect="1"/>
          </p:cNvPicPr>
          <p:nvPr>
            <p:ph sz="half" idx="2"/>
          </p:nvPr>
        </p:nvPicPr>
        <p:blipFill>
          <a:blip r:embed="rId3"/>
          <a:srcRect t="-44" r="170" b="8332"/>
          <a:stretch>
            <a:fillRect/>
          </a:stretch>
        </p:blipFill>
        <p:spPr>
          <a:xfrm>
            <a:off x="2075917" y="2142032"/>
            <a:ext cx="4142769" cy="3631136"/>
          </a:xfrm>
          <a:prstGeom prst="roundRect">
            <a:avLst/>
          </a:prstGeom>
        </p:spPr>
      </p:pic>
      <p:pic>
        <p:nvPicPr>
          <p:cNvPr id="10" name="Graphic 9" descr="Car Mechanic with solid fill">
            <a:extLst>
              <a:ext uri="{FF2B5EF4-FFF2-40B4-BE49-F238E27FC236}">
                <a16:creationId xmlns:a16="http://schemas.microsoft.com/office/drawing/2014/main" id="{DF321AFA-5131-FFEF-033E-DF12EB5CED2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16190" y="1383460"/>
            <a:ext cx="520148" cy="520148"/>
          </a:xfrm>
          <a:prstGeom prst="rect">
            <a:avLst/>
          </a:prstGeom>
        </p:spPr>
      </p:pic>
    </p:spTree>
    <p:extLst>
      <p:ext uri="{BB962C8B-B14F-4D97-AF65-F5344CB8AC3E}">
        <p14:creationId xmlns:p14="http://schemas.microsoft.com/office/powerpoint/2010/main" val="335776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CDD81-0310-6C18-6D17-ED2DDCFDDDD4}"/>
            </a:ext>
          </a:extLst>
        </p:cNvPr>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C97D110C-8AB8-589B-1B8B-213FEC27E34F}"/>
              </a:ext>
            </a:extLst>
          </p:cNvPr>
          <p:cNvSpPr>
            <a:spLocks noGrp="1"/>
          </p:cNvSpPr>
          <p:nvPr>
            <p:ph type="sldNum" sz="quarter" idx="12"/>
          </p:nvPr>
        </p:nvSpPr>
        <p:spPr/>
        <p:txBody>
          <a:bodyPr/>
          <a:lstStyle/>
          <a:p>
            <a:pPr rtl="0"/>
            <a:fld id="{B5CEABB6-07DC-46E8-9B57-56EC44A396E5}" type="slidenum">
              <a:rPr lang="en-GB" noProof="0" smtClean="0"/>
              <a:t>13</a:t>
            </a:fld>
            <a:endParaRPr lang="en-GB" noProof="0"/>
          </a:p>
        </p:txBody>
      </p:sp>
      <p:sp>
        <p:nvSpPr>
          <p:cNvPr id="3" name="Content Placeholder 3">
            <a:extLst>
              <a:ext uri="{FF2B5EF4-FFF2-40B4-BE49-F238E27FC236}">
                <a16:creationId xmlns:a16="http://schemas.microsoft.com/office/drawing/2014/main" id="{94E2BBD2-A505-58A2-1251-285D7C9BD51A}"/>
              </a:ext>
            </a:extLst>
          </p:cNvPr>
          <p:cNvSpPr txBox="1">
            <a:spLocks/>
          </p:cNvSpPr>
          <p:nvPr/>
        </p:nvSpPr>
        <p:spPr>
          <a:xfrm>
            <a:off x="1017326" y="1322816"/>
            <a:ext cx="9694471" cy="610064"/>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1400" kern="1200" spc="5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sz="1600" b="1" dirty="0">
                <a:ea typeface="+mn-lt"/>
                <a:cs typeface="+mn-lt"/>
              </a:rPr>
              <a:t>Step 1: Diagnosis</a:t>
            </a:r>
          </a:p>
          <a:p>
            <a:pPr>
              <a:spcBef>
                <a:spcPts val="0"/>
              </a:spcBef>
            </a:pPr>
            <a:r>
              <a:rPr lang="en-GB" sz="1600" dirty="0">
                <a:ea typeface="+mn-lt"/>
                <a:cs typeface="+mn-lt"/>
              </a:rPr>
              <a:t>By listening to claims calls and interviewing key stakeholders, we identified the behavioural and contextual </a:t>
            </a:r>
            <a:r>
              <a:rPr lang="en-GB" sz="1600" b="1" dirty="0">
                <a:ea typeface="+mn-lt"/>
                <a:cs typeface="+mn-lt"/>
              </a:rPr>
              <a:t>barriers</a:t>
            </a:r>
            <a:r>
              <a:rPr lang="en-GB" sz="1600" dirty="0">
                <a:ea typeface="+mn-lt"/>
                <a:cs typeface="+mn-lt"/>
              </a:rPr>
              <a:t> preventing customers from choosing a partner garage at claim stage. </a:t>
            </a:r>
            <a:endParaRPr lang="en-US" sz="1600" dirty="0">
              <a:ea typeface="+mn-lt"/>
              <a:cs typeface="+mn-lt"/>
            </a:endParaRPr>
          </a:p>
          <a:p>
            <a:pPr algn="ctr"/>
            <a:endParaRPr lang="en-GB" sz="1600" dirty="0"/>
          </a:p>
        </p:txBody>
      </p:sp>
      <p:sp>
        <p:nvSpPr>
          <p:cNvPr id="10" name="Title 1">
            <a:extLst>
              <a:ext uri="{FF2B5EF4-FFF2-40B4-BE49-F238E27FC236}">
                <a16:creationId xmlns:a16="http://schemas.microsoft.com/office/drawing/2014/main" id="{32D3C0DB-DB7E-02E1-D106-00AC27A0C2F4}"/>
              </a:ext>
            </a:extLst>
          </p:cNvPr>
          <p:cNvSpPr txBox="1">
            <a:spLocks/>
          </p:cNvSpPr>
          <p:nvPr/>
        </p:nvSpPr>
        <p:spPr>
          <a:xfrm>
            <a:off x="1980135" y="581549"/>
            <a:ext cx="8731662" cy="8463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pPr algn="l">
              <a:spcBef>
                <a:spcPts val="1000"/>
              </a:spcBef>
            </a:pPr>
            <a:r>
              <a:rPr lang="en-GB" sz="1800" b="1" dirty="0">
                <a:solidFill>
                  <a:schemeClr val="bg1"/>
                </a:solidFill>
                <a:highlight>
                  <a:srgbClr val="F10166"/>
                </a:highlight>
                <a:latin typeface="+mn-lt"/>
                <a:ea typeface="+mn-ea"/>
                <a:cs typeface="+mn-cs"/>
              </a:rPr>
              <a:t>CASE STUDY: WHAT ARE THE BARRIERS TO USING APPROVED GARAGES?</a:t>
            </a:r>
          </a:p>
        </p:txBody>
      </p:sp>
      <p:pic>
        <p:nvPicPr>
          <p:cNvPr id="15" name="Graphic 14" descr="Car Mechanic with solid fill">
            <a:extLst>
              <a:ext uri="{FF2B5EF4-FFF2-40B4-BE49-F238E27FC236}">
                <a16:creationId xmlns:a16="http://schemas.microsoft.com/office/drawing/2014/main" id="{25DD26AA-7142-1A17-C2B1-7573F40A15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46007" y="768468"/>
            <a:ext cx="520148" cy="520148"/>
          </a:xfrm>
          <a:prstGeom prst="rect">
            <a:avLst/>
          </a:prstGeom>
        </p:spPr>
      </p:pic>
      <p:pic>
        <p:nvPicPr>
          <p:cNvPr id="4" name="Picture 3">
            <a:extLst>
              <a:ext uri="{FF2B5EF4-FFF2-40B4-BE49-F238E27FC236}">
                <a16:creationId xmlns:a16="http://schemas.microsoft.com/office/drawing/2014/main" id="{5EC4EF73-CEA6-9156-4E4D-43E94179ADCE}"/>
              </a:ext>
            </a:extLst>
          </p:cNvPr>
          <p:cNvPicPr>
            <a:picLocks noChangeAspect="1"/>
          </p:cNvPicPr>
          <p:nvPr/>
        </p:nvPicPr>
        <p:blipFill>
          <a:blip r:embed="rId4"/>
          <a:stretch>
            <a:fillRect/>
          </a:stretch>
        </p:blipFill>
        <p:spPr>
          <a:xfrm>
            <a:off x="120944" y="2492344"/>
            <a:ext cx="11487234" cy="4229131"/>
          </a:xfrm>
          <a:prstGeom prst="rect">
            <a:avLst/>
          </a:prstGeom>
        </p:spPr>
      </p:pic>
    </p:spTree>
    <p:extLst>
      <p:ext uri="{BB962C8B-B14F-4D97-AF65-F5344CB8AC3E}">
        <p14:creationId xmlns:p14="http://schemas.microsoft.com/office/powerpoint/2010/main" val="3941722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5527A-02D4-2A85-5A8A-F8B3D9BC8E0E}"/>
            </a:ext>
          </a:extLst>
        </p:cNvPr>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3BCD590C-A838-70D5-5739-B638C5B2B2E4}"/>
              </a:ext>
            </a:extLst>
          </p:cNvPr>
          <p:cNvSpPr>
            <a:spLocks noGrp="1"/>
          </p:cNvSpPr>
          <p:nvPr>
            <p:ph type="sldNum" sz="quarter" idx="12"/>
          </p:nvPr>
        </p:nvSpPr>
        <p:spPr/>
        <p:txBody>
          <a:bodyPr/>
          <a:lstStyle/>
          <a:p>
            <a:pPr rtl="0"/>
            <a:fld id="{B5CEABB6-07DC-46E8-9B57-56EC44A396E5}" type="slidenum">
              <a:rPr lang="en-GB" noProof="0" smtClean="0"/>
              <a:t>14</a:t>
            </a:fld>
            <a:endParaRPr lang="en-GB" noProof="0"/>
          </a:p>
        </p:txBody>
      </p:sp>
      <p:sp>
        <p:nvSpPr>
          <p:cNvPr id="3" name="Content Placeholder 3">
            <a:extLst>
              <a:ext uri="{FF2B5EF4-FFF2-40B4-BE49-F238E27FC236}">
                <a16:creationId xmlns:a16="http://schemas.microsoft.com/office/drawing/2014/main" id="{2B652C30-A706-0206-A04C-DD7144DC4A22}"/>
              </a:ext>
            </a:extLst>
          </p:cNvPr>
          <p:cNvSpPr txBox="1">
            <a:spLocks/>
          </p:cNvSpPr>
          <p:nvPr/>
        </p:nvSpPr>
        <p:spPr>
          <a:xfrm>
            <a:off x="1017326" y="2034912"/>
            <a:ext cx="9694471" cy="610064"/>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1400" kern="1200" spc="5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sz="1600" b="1" dirty="0">
                <a:ea typeface="+mn-lt"/>
                <a:cs typeface="+mn-lt"/>
              </a:rPr>
              <a:t>Step 1: Diagnosis</a:t>
            </a:r>
          </a:p>
          <a:p>
            <a:pPr>
              <a:spcBef>
                <a:spcPts val="0"/>
              </a:spcBef>
            </a:pPr>
            <a:r>
              <a:rPr lang="en-GB" sz="1600" dirty="0">
                <a:ea typeface="+mn-lt"/>
                <a:cs typeface="+mn-lt"/>
              </a:rPr>
              <a:t>By listening to claims calls and interviewing key stakeholders, we identified the behavioural and contextual </a:t>
            </a:r>
            <a:r>
              <a:rPr lang="en-GB" sz="1600" b="1" dirty="0">
                <a:ea typeface="+mn-lt"/>
                <a:cs typeface="+mn-lt"/>
              </a:rPr>
              <a:t>barriers</a:t>
            </a:r>
            <a:r>
              <a:rPr lang="en-GB" sz="1600" dirty="0">
                <a:ea typeface="+mn-lt"/>
                <a:cs typeface="+mn-lt"/>
              </a:rPr>
              <a:t> preventing customers from choosing a partner garage at claim stage. </a:t>
            </a:r>
            <a:endParaRPr lang="en-US" sz="1600" dirty="0">
              <a:ea typeface="+mn-lt"/>
              <a:cs typeface="+mn-lt"/>
            </a:endParaRPr>
          </a:p>
          <a:p>
            <a:pPr algn="ctr"/>
            <a:endParaRPr lang="en-GB" sz="1600" dirty="0"/>
          </a:p>
        </p:txBody>
      </p:sp>
      <p:sp>
        <p:nvSpPr>
          <p:cNvPr id="6" name="Rectangle: Rounded Corners 5">
            <a:extLst>
              <a:ext uri="{FF2B5EF4-FFF2-40B4-BE49-F238E27FC236}">
                <a16:creationId xmlns:a16="http://schemas.microsoft.com/office/drawing/2014/main" id="{6AF59A00-4E0B-76B7-E0D7-03167D64AD9E}"/>
              </a:ext>
            </a:extLst>
          </p:cNvPr>
          <p:cNvSpPr/>
          <p:nvPr/>
        </p:nvSpPr>
        <p:spPr>
          <a:xfrm>
            <a:off x="1482054" y="2968454"/>
            <a:ext cx="2502715" cy="699082"/>
          </a:xfrm>
          <a:prstGeom prst="roundRect">
            <a:avLst/>
          </a:prstGeom>
          <a:solidFill>
            <a:srgbClr val="F00464">
              <a:alpha val="7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UNCERTAINTY</a:t>
            </a:r>
          </a:p>
        </p:txBody>
      </p:sp>
      <p:sp>
        <p:nvSpPr>
          <p:cNvPr id="7" name="Rectangle: Rounded Corners 6">
            <a:extLst>
              <a:ext uri="{FF2B5EF4-FFF2-40B4-BE49-F238E27FC236}">
                <a16:creationId xmlns:a16="http://schemas.microsoft.com/office/drawing/2014/main" id="{51923303-BAC9-A802-4B28-29A7F5C3D8F7}"/>
              </a:ext>
            </a:extLst>
          </p:cNvPr>
          <p:cNvSpPr/>
          <p:nvPr/>
        </p:nvSpPr>
        <p:spPr>
          <a:xfrm>
            <a:off x="4844641" y="2968453"/>
            <a:ext cx="2502715" cy="699082"/>
          </a:xfrm>
          <a:prstGeom prst="roundRect">
            <a:avLst/>
          </a:prstGeom>
          <a:solidFill>
            <a:srgbClr val="F00464">
              <a:alpha val="7000"/>
            </a:srgb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tx1"/>
                </a:solidFill>
              </a:rPr>
              <a:t>INERTIA</a:t>
            </a:r>
          </a:p>
        </p:txBody>
      </p:sp>
      <p:sp>
        <p:nvSpPr>
          <p:cNvPr id="8" name="Rectangle: Rounded Corners 7">
            <a:extLst>
              <a:ext uri="{FF2B5EF4-FFF2-40B4-BE49-F238E27FC236}">
                <a16:creationId xmlns:a16="http://schemas.microsoft.com/office/drawing/2014/main" id="{1511C35E-6B7E-A944-C5C7-E29E068D012F}"/>
              </a:ext>
            </a:extLst>
          </p:cNvPr>
          <p:cNvSpPr/>
          <p:nvPr/>
        </p:nvSpPr>
        <p:spPr>
          <a:xfrm>
            <a:off x="8151302" y="2968454"/>
            <a:ext cx="2502715" cy="699082"/>
          </a:xfrm>
          <a:prstGeom prst="roundRect">
            <a:avLst/>
          </a:prstGeom>
          <a:solidFill>
            <a:srgbClr val="F00464">
              <a:alpha val="7000"/>
            </a:srgb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tx1"/>
                </a:solidFill>
              </a:rPr>
              <a:t>POOR FRAMING</a:t>
            </a:r>
          </a:p>
        </p:txBody>
      </p:sp>
      <p:sp>
        <p:nvSpPr>
          <p:cNvPr id="12" name="Rectangle: Rounded Corners 11">
            <a:extLst>
              <a:ext uri="{FF2B5EF4-FFF2-40B4-BE49-F238E27FC236}">
                <a16:creationId xmlns:a16="http://schemas.microsoft.com/office/drawing/2014/main" id="{C4A71F7F-C022-E378-7097-F92250B76F27}"/>
              </a:ext>
            </a:extLst>
          </p:cNvPr>
          <p:cNvSpPr/>
          <p:nvPr/>
        </p:nvSpPr>
        <p:spPr>
          <a:xfrm>
            <a:off x="1482054" y="3796866"/>
            <a:ext cx="2530678" cy="2292990"/>
          </a:xfrm>
          <a:prstGeom prst="roundRect">
            <a:avLst/>
          </a:prstGeom>
          <a:solidFill>
            <a:srgbClr val="F00464">
              <a:alpha val="7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7F87E428-19B5-D3D8-BCB0-4F27A54D46D8}"/>
              </a:ext>
            </a:extLst>
          </p:cNvPr>
          <p:cNvSpPr/>
          <p:nvPr/>
        </p:nvSpPr>
        <p:spPr>
          <a:xfrm>
            <a:off x="4844641" y="3796866"/>
            <a:ext cx="2530678" cy="2292990"/>
          </a:xfrm>
          <a:prstGeom prst="roundRect">
            <a:avLst/>
          </a:prstGeom>
          <a:solidFill>
            <a:srgbClr val="F00464">
              <a:alpha val="7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E0932FEA-683B-8DEB-9A31-155928DE84E9}"/>
              </a:ext>
            </a:extLst>
          </p:cNvPr>
          <p:cNvSpPr/>
          <p:nvPr/>
        </p:nvSpPr>
        <p:spPr>
          <a:xfrm>
            <a:off x="8151302" y="3796866"/>
            <a:ext cx="2530678" cy="2292990"/>
          </a:xfrm>
          <a:prstGeom prst="roundRect">
            <a:avLst/>
          </a:prstGeom>
          <a:solidFill>
            <a:srgbClr val="F00464">
              <a:alpha val="7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ontent Placeholder 3">
            <a:extLst>
              <a:ext uri="{FF2B5EF4-FFF2-40B4-BE49-F238E27FC236}">
                <a16:creationId xmlns:a16="http://schemas.microsoft.com/office/drawing/2014/main" id="{FF912FE5-A4BA-11BE-CFAF-C22CACE79CCC}"/>
              </a:ext>
            </a:extLst>
          </p:cNvPr>
          <p:cNvSpPr txBox="1">
            <a:spLocks/>
          </p:cNvSpPr>
          <p:nvPr/>
        </p:nvSpPr>
        <p:spPr>
          <a:xfrm>
            <a:off x="1660399" y="4102070"/>
            <a:ext cx="2144380" cy="117632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1400" kern="1200" spc="5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GB" sz="1600">
                <a:ea typeface="+mn-lt"/>
                <a:cs typeface="+mn-lt"/>
              </a:rPr>
              <a:t>Going to a different garage felt unfamiliar; they didn’t understand the process </a:t>
            </a:r>
            <a:endParaRPr lang="en-GB" sz="1600" b="1">
              <a:ea typeface="+mn-lt"/>
              <a:cs typeface="+mn-lt"/>
            </a:endParaRPr>
          </a:p>
          <a:p>
            <a:pPr algn="ctr"/>
            <a:endParaRPr lang="en-GB" sz="1600"/>
          </a:p>
        </p:txBody>
      </p:sp>
      <p:sp>
        <p:nvSpPr>
          <p:cNvPr id="16" name="Content Placeholder 3">
            <a:extLst>
              <a:ext uri="{FF2B5EF4-FFF2-40B4-BE49-F238E27FC236}">
                <a16:creationId xmlns:a16="http://schemas.microsoft.com/office/drawing/2014/main" id="{A5EA1D98-E13F-2689-02DC-3DEA18447154}"/>
              </a:ext>
            </a:extLst>
          </p:cNvPr>
          <p:cNvSpPr txBox="1">
            <a:spLocks/>
          </p:cNvSpPr>
          <p:nvPr/>
        </p:nvSpPr>
        <p:spPr>
          <a:xfrm>
            <a:off x="5036967" y="4102070"/>
            <a:ext cx="2144380" cy="117632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1400" kern="1200" spc="5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GB" sz="1600">
                <a:ea typeface="+mn-lt"/>
                <a:cs typeface="+mn-lt"/>
              </a:rPr>
              <a:t>They had a clear intention to use a particular garage (due to existing relationships, familiarity, and trust)</a:t>
            </a:r>
            <a:endParaRPr lang="en-US" sz="1600"/>
          </a:p>
          <a:p>
            <a:pPr algn="ctr"/>
            <a:endParaRPr lang="en-GB" sz="1600"/>
          </a:p>
        </p:txBody>
      </p:sp>
      <p:sp>
        <p:nvSpPr>
          <p:cNvPr id="20" name="Content Placeholder 3">
            <a:extLst>
              <a:ext uri="{FF2B5EF4-FFF2-40B4-BE49-F238E27FC236}">
                <a16:creationId xmlns:a16="http://schemas.microsoft.com/office/drawing/2014/main" id="{2839FDBA-E629-1705-2DD4-AB8C3CDDC4D4}"/>
              </a:ext>
            </a:extLst>
          </p:cNvPr>
          <p:cNvSpPr txBox="1">
            <a:spLocks/>
          </p:cNvSpPr>
          <p:nvPr/>
        </p:nvSpPr>
        <p:spPr>
          <a:xfrm>
            <a:off x="8329646" y="4102070"/>
            <a:ext cx="2144380" cy="117632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1400" kern="1200" spc="5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GB" sz="1600">
                <a:ea typeface="+mn-lt"/>
                <a:cs typeface="+mn-lt"/>
              </a:rPr>
              <a:t>When the benefits of partner garages were not explained clearly, customers defaulted to what is familiar</a:t>
            </a:r>
            <a:endParaRPr lang="en-US" sz="1600"/>
          </a:p>
          <a:p>
            <a:pPr algn="ctr"/>
            <a:endParaRPr lang="en-GB" sz="1600"/>
          </a:p>
        </p:txBody>
      </p:sp>
      <p:sp>
        <p:nvSpPr>
          <p:cNvPr id="10" name="Title 1">
            <a:extLst>
              <a:ext uri="{FF2B5EF4-FFF2-40B4-BE49-F238E27FC236}">
                <a16:creationId xmlns:a16="http://schemas.microsoft.com/office/drawing/2014/main" id="{CBBF203D-7DE4-FF66-FD0A-D9F76948E98A}"/>
              </a:ext>
            </a:extLst>
          </p:cNvPr>
          <p:cNvSpPr txBox="1">
            <a:spLocks/>
          </p:cNvSpPr>
          <p:nvPr/>
        </p:nvSpPr>
        <p:spPr>
          <a:xfrm>
            <a:off x="1950318" y="1293645"/>
            <a:ext cx="8731662" cy="8463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pPr algn="l">
              <a:spcBef>
                <a:spcPts val="1000"/>
              </a:spcBef>
            </a:pPr>
            <a:r>
              <a:rPr lang="en-GB" sz="1800" b="1" dirty="0">
                <a:solidFill>
                  <a:schemeClr val="bg1"/>
                </a:solidFill>
                <a:highlight>
                  <a:srgbClr val="F10166"/>
                </a:highlight>
                <a:latin typeface="+mn-lt"/>
                <a:ea typeface="+mn-ea"/>
                <a:cs typeface="+mn-cs"/>
              </a:rPr>
              <a:t>CASE STUDY: WHAT ARE THE BARRIERS TO USING APPROVED GARAGES?</a:t>
            </a:r>
          </a:p>
        </p:txBody>
      </p:sp>
      <p:pic>
        <p:nvPicPr>
          <p:cNvPr id="15" name="Graphic 14" descr="Car Mechanic with solid fill">
            <a:extLst>
              <a:ext uri="{FF2B5EF4-FFF2-40B4-BE49-F238E27FC236}">
                <a16:creationId xmlns:a16="http://schemas.microsoft.com/office/drawing/2014/main" id="{84A1B79C-7757-ECE7-0138-07A948A62F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16190" y="1480564"/>
            <a:ext cx="520148" cy="520148"/>
          </a:xfrm>
          <a:prstGeom prst="rect">
            <a:avLst/>
          </a:prstGeom>
        </p:spPr>
      </p:pic>
    </p:spTree>
    <p:extLst>
      <p:ext uri="{BB962C8B-B14F-4D97-AF65-F5344CB8AC3E}">
        <p14:creationId xmlns:p14="http://schemas.microsoft.com/office/powerpoint/2010/main" val="2313468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BA9E6-C733-8F80-0326-E7D0578F9A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E0FEE3-E686-5BA4-551B-0148475162E1}"/>
              </a:ext>
            </a:extLst>
          </p:cNvPr>
          <p:cNvSpPr>
            <a:spLocks noGrp="1"/>
          </p:cNvSpPr>
          <p:nvPr>
            <p:ph type="title"/>
          </p:nvPr>
        </p:nvSpPr>
        <p:spPr>
          <a:xfrm>
            <a:off x="1349203" y="256794"/>
            <a:ext cx="8990625" cy="1325563"/>
          </a:xfrm>
        </p:spPr>
        <p:txBody>
          <a:bodyPr>
            <a:normAutofit/>
          </a:bodyPr>
          <a:lstStyle/>
          <a:p>
            <a:r>
              <a:rPr lang="en-GB" sz="2400" b="1" dirty="0">
                <a:solidFill>
                  <a:srgbClr val="F10166"/>
                </a:solidFill>
              </a:rPr>
              <a:t>OVER TO YOU!</a:t>
            </a:r>
            <a:endParaRPr lang="en-GB" sz="2400" dirty="0"/>
          </a:p>
        </p:txBody>
      </p:sp>
      <p:sp>
        <p:nvSpPr>
          <p:cNvPr id="11" name="Slide Number Placeholder 10">
            <a:extLst>
              <a:ext uri="{FF2B5EF4-FFF2-40B4-BE49-F238E27FC236}">
                <a16:creationId xmlns:a16="http://schemas.microsoft.com/office/drawing/2014/main" id="{37DB5586-F8E9-626C-6746-FE171A2CD56B}"/>
              </a:ext>
            </a:extLst>
          </p:cNvPr>
          <p:cNvSpPr>
            <a:spLocks noGrp="1"/>
          </p:cNvSpPr>
          <p:nvPr>
            <p:ph type="sldNum" sz="quarter" idx="12"/>
          </p:nvPr>
        </p:nvSpPr>
        <p:spPr/>
        <p:txBody>
          <a:bodyPr/>
          <a:lstStyle/>
          <a:p>
            <a:pPr rtl="0"/>
            <a:fld id="{B5CEABB6-07DC-46E8-9B57-56EC44A396E5}" type="slidenum">
              <a:rPr lang="en-GB" noProof="0" smtClean="0"/>
              <a:t>15</a:t>
            </a:fld>
            <a:endParaRPr lang="en-GB" noProof="0"/>
          </a:p>
        </p:txBody>
      </p:sp>
      <p:sp>
        <p:nvSpPr>
          <p:cNvPr id="20" name="Title 1">
            <a:extLst>
              <a:ext uri="{FF2B5EF4-FFF2-40B4-BE49-F238E27FC236}">
                <a16:creationId xmlns:a16="http://schemas.microsoft.com/office/drawing/2014/main" id="{BEF23CBB-18A2-F633-B73A-5C50536F9B4D}"/>
              </a:ext>
            </a:extLst>
          </p:cNvPr>
          <p:cNvSpPr txBox="1">
            <a:spLocks/>
          </p:cNvSpPr>
          <p:nvPr/>
        </p:nvSpPr>
        <p:spPr>
          <a:xfrm>
            <a:off x="1936338" y="1198627"/>
            <a:ext cx="8731662" cy="8463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pPr algn="l">
              <a:spcBef>
                <a:spcPts val="1000"/>
              </a:spcBef>
            </a:pPr>
            <a:r>
              <a:rPr lang="en-GB" sz="1800" b="1" dirty="0">
                <a:solidFill>
                  <a:schemeClr val="bg1"/>
                </a:solidFill>
                <a:highlight>
                  <a:srgbClr val="F10166"/>
                </a:highlight>
                <a:latin typeface="+mn-lt"/>
                <a:ea typeface="+mn-ea"/>
                <a:cs typeface="+mn-cs"/>
              </a:rPr>
              <a:t>Hands on Case STUDY: Claims steering in motor insurance</a:t>
            </a:r>
          </a:p>
        </p:txBody>
      </p:sp>
      <p:sp>
        <p:nvSpPr>
          <p:cNvPr id="30" name="Rectangle 29">
            <a:extLst>
              <a:ext uri="{FF2B5EF4-FFF2-40B4-BE49-F238E27FC236}">
                <a16:creationId xmlns:a16="http://schemas.microsoft.com/office/drawing/2014/main" id="{CBE372C8-CB9A-BDFD-80E7-957C6AA89853}"/>
              </a:ext>
            </a:extLst>
          </p:cNvPr>
          <p:cNvSpPr/>
          <p:nvPr/>
        </p:nvSpPr>
        <p:spPr>
          <a:xfrm>
            <a:off x="1918140" y="1937982"/>
            <a:ext cx="9103212" cy="4101806"/>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3">
            <a:extLst>
              <a:ext uri="{FF2B5EF4-FFF2-40B4-BE49-F238E27FC236}">
                <a16:creationId xmlns:a16="http://schemas.microsoft.com/office/drawing/2014/main" id="{EC3E1E7A-CC46-1502-D1A2-C65AA4416085}"/>
              </a:ext>
            </a:extLst>
          </p:cNvPr>
          <p:cNvSpPr txBox="1">
            <a:spLocks/>
          </p:cNvSpPr>
          <p:nvPr/>
        </p:nvSpPr>
        <p:spPr>
          <a:xfrm>
            <a:off x="6682372" y="2075775"/>
            <a:ext cx="4294474" cy="117632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1400" kern="1200" spc="5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5" name="Content Placeholder 3">
            <a:extLst>
              <a:ext uri="{FF2B5EF4-FFF2-40B4-BE49-F238E27FC236}">
                <a16:creationId xmlns:a16="http://schemas.microsoft.com/office/drawing/2014/main" id="{C15CF101-FA88-944D-0902-A24CFB429840}"/>
              </a:ext>
            </a:extLst>
          </p:cNvPr>
          <p:cNvSpPr txBox="1">
            <a:spLocks/>
          </p:cNvSpPr>
          <p:nvPr/>
        </p:nvSpPr>
        <p:spPr>
          <a:xfrm>
            <a:off x="6637866" y="2222670"/>
            <a:ext cx="4383486" cy="2432209"/>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1400" kern="1200" spc="5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STEP 2:SOLUTIONS</a:t>
            </a:r>
          </a:p>
          <a:p>
            <a:endParaRPr lang="en-GB" b="1" dirty="0">
              <a:solidFill>
                <a:schemeClr val="bg1"/>
              </a:solidFill>
              <a:highlight>
                <a:srgbClr val="F10166"/>
              </a:highlight>
            </a:endParaRPr>
          </a:p>
          <a:p>
            <a:r>
              <a:rPr lang="en-GB" b="1" dirty="0">
                <a:solidFill>
                  <a:schemeClr val="bg1"/>
                </a:solidFill>
                <a:highlight>
                  <a:srgbClr val="F10166"/>
                </a:highlight>
              </a:rPr>
              <a:t>WHAT MIGHT BE SOME SOLUTIONS THAT WOULD OVERCOME THESE BARRIERS?</a:t>
            </a:r>
            <a:endParaRPr lang="en-GB" dirty="0"/>
          </a:p>
          <a:p>
            <a:endParaRPr lang="en-GB" dirty="0">
              <a:ea typeface="+mn-lt"/>
              <a:cs typeface="+mn-lt"/>
            </a:endParaRPr>
          </a:p>
        </p:txBody>
      </p:sp>
      <p:pic>
        <p:nvPicPr>
          <p:cNvPr id="7" name="Content Placeholder 18" descr="A person standing on a car in a garage with its hood open&#10;&#10;AI-generated content may be incorrect.">
            <a:extLst>
              <a:ext uri="{FF2B5EF4-FFF2-40B4-BE49-F238E27FC236}">
                <a16:creationId xmlns:a16="http://schemas.microsoft.com/office/drawing/2014/main" id="{A8E3629E-8903-FD01-0126-F277A065D6BF}"/>
              </a:ext>
            </a:extLst>
          </p:cNvPr>
          <p:cNvPicPr>
            <a:picLocks noGrp="1" noChangeAspect="1"/>
          </p:cNvPicPr>
          <p:nvPr>
            <p:ph sz="half" idx="2"/>
          </p:nvPr>
        </p:nvPicPr>
        <p:blipFill>
          <a:blip r:embed="rId3"/>
          <a:srcRect t="-44" r="170" b="8332"/>
          <a:stretch>
            <a:fillRect/>
          </a:stretch>
        </p:blipFill>
        <p:spPr>
          <a:xfrm>
            <a:off x="2075917" y="2142032"/>
            <a:ext cx="4142769" cy="3631136"/>
          </a:xfrm>
          <a:prstGeom prst="roundRect">
            <a:avLst/>
          </a:prstGeom>
        </p:spPr>
      </p:pic>
      <p:pic>
        <p:nvPicPr>
          <p:cNvPr id="10" name="Graphic 9" descr="Car Mechanic with solid fill">
            <a:extLst>
              <a:ext uri="{FF2B5EF4-FFF2-40B4-BE49-F238E27FC236}">
                <a16:creationId xmlns:a16="http://schemas.microsoft.com/office/drawing/2014/main" id="{F5EBFAE6-B7C9-D152-BE5C-32A83100CFA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16190" y="1383460"/>
            <a:ext cx="520148" cy="520148"/>
          </a:xfrm>
          <a:prstGeom prst="rect">
            <a:avLst/>
          </a:prstGeom>
        </p:spPr>
      </p:pic>
    </p:spTree>
    <p:extLst>
      <p:ext uri="{BB962C8B-B14F-4D97-AF65-F5344CB8AC3E}">
        <p14:creationId xmlns:p14="http://schemas.microsoft.com/office/powerpoint/2010/main" val="2867034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52E6E-31A1-D205-A8A6-E5FCFEB15850}"/>
            </a:ext>
          </a:extLst>
        </p:cNvPr>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A15A5BD0-DCED-D693-3772-545C7233739D}"/>
              </a:ext>
            </a:extLst>
          </p:cNvPr>
          <p:cNvSpPr>
            <a:spLocks noGrp="1"/>
          </p:cNvSpPr>
          <p:nvPr>
            <p:ph type="sldNum" sz="quarter" idx="12"/>
          </p:nvPr>
        </p:nvSpPr>
        <p:spPr/>
        <p:txBody>
          <a:bodyPr/>
          <a:lstStyle/>
          <a:p>
            <a:pPr rtl="0"/>
            <a:fld id="{B5CEABB6-07DC-46E8-9B57-56EC44A396E5}" type="slidenum">
              <a:rPr lang="en-GB" noProof="0" smtClean="0"/>
              <a:t>16</a:t>
            </a:fld>
            <a:endParaRPr lang="en-GB" noProof="0"/>
          </a:p>
        </p:txBody>
      </p:sp>
      <p:sp>
        <p:nvSpPr>
          <p:cNvPr id="8" name="Rectangle: Rounded Corners 7">
            <a:extLst>
              <a:ext uri="{FF2B5EF4-FFF2-40B4-BE49-F238E27FC236}">
                <a16:creationId xmlns:a16="http://schemas.microsoft.com/office/drawing/2014/main" id="{777E8967-8D3F-9579-6A54-8EDE9F74985E}"/>
              </a:ext>
            </a:extLst>
          </p:cNvPr>
          <p:cNvSpPr/>
          <p:nvPr/>
        </p:nvSpPr>
        <p:spPr>
          <a:xfrm>
            <a:off x="5564697" y="2000712"/>
            <a:ext cx="5718494" cy="4126210"/>
          </a:xfrm>
          <a:prstGeom prst="roundRect">
            <a:avLst/>
          </a:prstGeom>
          <a:solidFill>
            <a:srgbClr val="F00464">
              <a:alpha val="7000"/>
            </a:srgb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a:solidFill>
                <a:schemeClr val="tx1"/>
              </a:solidFill>
            </a:endParaRPr>
          </a:p>
        </p:txBody>
      </p:sp>
      <p:sp>
        <p:nvSpPr>
          <p:cNvPr id="5" name="Content Placeholder 3">
            <a:extLst>
              <a:ext uri="{FF2B5EF4-FFF2-40B4-BE49-F238E27FC236}">
                <a16:creationId xmlns:a16="http://schemas.microsoft.com/office/drawing/2014/main" id="{D7AD15BF-1A1A-53B7-06C3-A4D4BEE52968}"/>
              </a:ext>
            </a:extLst>
          </p:cNvPr>
          <p:cNvSpPr txBox="1">
            <a:spLocks/>
          </p:cNvSpPr>
          <p:nvPr/>
        </p:nvSpPr>
        <p:spPr>
          <a:xfrm>
            <a:off x="1524034" y="2115828"/>
            <a:ext cx="3668380" cy="117632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1400" kern="1200" spc="5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ea typeface="+mn-lt"/>
                <a:cs typeface="+mn-lt"/>
              </a:rPr>
              <a:t>Step 2: Behavioural Solutions </a:t>
            </a:r>
          </a:p>
          <a:p>
            <a:endParaRPr lang="en-GB" b="1" dirty="0">
              <a:ea typeface="+mn-lt"/>
              <a:cs typeface="+mn-lt"/>
            </a:endParaRPr>
          </a:p>
          <a:p>
            <a:r>
              <a:rPr lang="en-GB" b="1" dirty="0">
                <a:ea typeface="+mn-lt"/>
                <a:cs typeface="+mn-lt"/>
              </a:rPr>
              <a:t>Two part programme: </a:t>
            </a:r>
          </a:p>
          <a:p>
            <a:pPr marL="285750" indent="-285750">
              <a:buFontTx/>
              <a:buChar char="-"/>
            </a:pPr>
            <a:r>
              <a:rPr lang="en-GB" dirty="0">
                <a:ea typeface="+mn-lt"/>
                <a:cs typeface="+mn-lt"/>
              </a:rPr>
              <a:t>Equip the agents (toolkit) </a:t>
            </a:r>
          </a:p>
          <a:p>
            <a:pPr marL="285750" indent="-285750">
              <a:buFontTx/>
              <a:buChar char="-"/>
            </a:pPr>
            <a:r>
              <a:rPr lang="en-GB" dirty="0">
                <a:ea typeface="+mn-lt"/>
                <a:cs typeface="+mn-lt"/>
              </a:rPr>
              <a:t>Motivate the agents (incentives)</a:t>
            </a:r>
          </a:p>
          <a:p>
            <a:r>
              <a:rPr lang="en-GB" dirty="0">
                <a:ea typeface="+mn-lt"/>
                <a:cs typeface="+mn-lt"/>
              </a:rPr>
              <a:t>We built a toolkit of persuasive techniques, grounded in behavioural science, for agents to use on calls.</a:t>
            </a:r>
            <a:endParaRPr lang="en-US" dirty="0">
              <a:ea typeface="+mn-lt"/>
              <a:cs typeface="+mn-lt"/>
            </a:endParaRPr>
          </a:p>
          <a:p>
            <a:r>
              <a:rPr lang="en-GB" dirty="0">
                <a:ea typeface="+mn-lt"/>
                <a:cs typeface="+mn-lt"/>
              </a:rPr>
              <a:t>This was supplemented by a ‘training that sticks’ with the claim handlers, including role play and call listening</a:t>
            </a:r>
          </a:p>
          <a:p>
            <a:r>
              <a:rPr lang="en-GB" b="1" dirty="0">
                <a:ea typeface="+mn-lt"/>
                <a:cs typeface="+mn-lt"/>
                <a:sym typeface="Wingdings" panose="05000000000000000000" pitchFamily="2" charset="2"/>
              </a:rPr>
              <a:t> </a:t>
            </a:r>
            <a:r>
              <a:rPr lang="en-GB" b="1" dirty="0">
                <a:ea typeface="+mn-lt"/>
                <a:cs typeface="+mn-lt"/>
              </a:rPr>
              <a:t>RESULT</a:t>
            </a:r>
            <a:r>
              <a:rPr lang="en-GB" dirty="0">
                <a:ea typeface="+mn-lt"/>
                <a:cs typeface="+mn-lt"/>
              </a:rPr>
              <a:t>: 31% uplift in claims steering, saving $1.2m in claim cost for the insurer</a:t>
            </a:r>
          </a:p>
          <a:p>
            <a:pPr>
              <a:spcBef>
                <a:spcPts val="0"/>
              </a:spcBef>
            </a:pPr>
            <a:endParaRPr lang="en-GB" dirty="0">
              <a:ea typeface="+mn-lt"/>
              <a:cs typeface="+mn-lt"/>
            </a:endParaRPr>
          </a:p>
          <a:p>
            <a:endParaRPr lang="en-GB" dirty="0"/>
          </a:p>
        </p:txBody>
      </p:sp>
      <p:sp>
        <p:nvSpPr>
          <p:cNvPr id="19" name="TextBox 18">
            <a:extLst>
              <a:ext uri="{FF2B5EF4-FFF2-40B4-BE49-F238E27FC236}">
                <a16:creationId xmlns:a16="http://schemas.microsoft.com/office/drawing/2014/main" id="{FC8F3E52-483B-C6C8-BEDE-3B77245FE216}"/>
              </a:ext>
            </a:extLst>
          </p:cNvPr>
          <p:cNvSpPr txBox="1"/>
          <p:nvPr/>
        </p:nvSpPr>
        <p:spPr>
          <a:xfrm>
            <a:off x="7209383" y="2112687"/>
            <a:ext cx="2928056" cy="598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b="1" cap="all" dirty="0">
                <a:solidFill>
                  <a:srgbClr val="F10166"/>
                </a:solidFill>
                <a:latin typeface="Tenorite"/>
              </a:rPr>
              <a:t>OUR PERSUASIVE TOOLKIT</a:t>
            </a:r>
            <a:endParaRPr lang="en-GB" dirty="0"/>
          </a:p>
          <a:p>
            <a:endParaRPr lang="en-GB" sz="1600" b="1" cap="all" dirty="0">
              <a:solidFill>
                <a:srgbClr val="F10166"/>
              </a:solidFill>
            </a:endParaRPr>
          </a:p>
        </p:txBody>
      </p:sp>
      <p:sp>
        <p:nvSpPr>
          <p:cNvPr id="23" name="Content Placeholder 3">
            <a:extLst>
              <a:ext uri="{FF2B5EF4-FFF2-40B4-BE49-F238E27FC236}">
                <a16:creationId xmlns:a16="http://schemas.microsoft.com/office/drawing/2014/main" id="{03EDBE2F-C9B3-D19C-8C9D-57D7F10D55A5}"/>
              </a:ext>
            </a:extLst>
          </p:cNvPr>
          <p:cNvSpPr txBox="1">
            <a:spLocks/>
          </p:cNvSpPr>
          <p:nvPr/>
        </p:nvSpPr>
        <p:spPr>
          <a:xfrm>
            <a:off x="6050495" y="2526844"/>
            <a:ext cx="5003627" cy="1148357"/>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1400" kern="1200" spc="50" baseline="0">
                <a:solidFill>
                  <a:schemeClr val="tx1"/>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AutoNum type="arabicPeriod"/>
            </a:pPr>
            <a:r>
              <a:rPr lang="en-GB" b="1" dirty="0">
                <a:ea typeface="+mn-lt"/>
                <a:cs typeface="+mn-lt"/>
              </a:rPr>
              <a:t>Utilise defaults</a:t>
            </a:r>
            <a:r>
              <a:rPr lang="en-GB" dirty="0">
                <a:ea typeface="+mn-lt"/>
                <a:cs typeface="+mn-lt"/>
              </a:rPr>
              <a:t> → frame partner garages as the standard/normal repair process </a:t>
            </a:r>
            <a:endParaRPr lang="en-US" dirty="0"/>
          </a:p>
          <a:p>
            <a:pPr marL="285750" indent="-285750">
              <a:buAutoNum type="arabicPeriod"/>
            </a:pPr>
            <a:r>
              <a:rPr lang="en-GB" b="1" dirty="0">
                <a:ea typeface="+mn-lt"/>
                <a:cs typeface="+mn-lt"/>
              </a:rPr>
              <a:t>Harness consistency</a:t>
            </a:r>
            <a:r>
              <a:rPr lang="en-GB" dirty="0">
                <a:ea typeface="+mn-lt"/>
                <a:cs typeface="+mn-lt"/>
              </a:rPr>
              <a:t> → remind customers that the policy they chose includes partner garage repairs </a:t>
            </a:r>
            <a:endParaRPr lang="en-GB" dirty="0"/>
          </a:p>
          <a:p>
            <a:pPr marL="285750" indent="-285750">
              <a:buAutoNum type="arabicPeriod"/>
            </a:pPr>
            <a:r>
              <a:rPr lang="en-GB" b="1" dirty="0">
                <a:ea typeface="+mn-lt"/>
                <a:cs typeface="+mn-lt"/>
              </a:rPr>
              <a:t>Harness loss aversion </a:t>
            </a:r>
            <a:r>
              <a:rPr lang="en-GB" dirty="0">
                <a:ea typeface="+mn-lt"/>
                <a:cs typeface="+mn-lt"/>
              </a:rPr>
              <a:t>→ highlight the financial cost of not using a partner garage</a:t>
            </a:r>
            <a:endParaRPr lang="en-GB" dirty="0"/>
          </a:p>
          <a:p>
            <a:pPr marL="342900" indent="-342900">
              <a:buAutoNum type="arabicPeriod"/>
            </a:pPr>
            <a:r>
              <a:rPr lang="en-GB" b="1" dirty="0">
                <a:ea typeface="+mn-lt"/>
                <a:cs typeface="+mn-lt"/>
              </a:rPr>
              <a:t>Make the benefits salient</a:t>
            </a:r>
            <a:r>
              <a:rPr lang="en-GB" dirty="0">
                <a:ea typeface="+mn-lt"/>
                <a:cs typeface="+mn-lt"/>
              </a:rPr>
              <a:t> → clearly state savings and convenience</a:t>
            </a:r>
            <a:endParaRPr lang="en-GB" dirty="0"/>
          </a:p>
          <a:p>
            <a:pPr marL="285750" indent="-285750">
              <a:buAutoNum type="arabicPeriod"/>
            </a:pPr>
            <a:r>
              <a:rPr lang="en-GB" b="1" dirty="0">
                <a:ea typeface="+mn-lt"/>
                <a:cs typeface="+mn-lt"/>
              </a:rPr>
              <a:t>Show empathy</a:t>
            </a:r>
            <a:r>
              <a:rPr lang="en-GB" dirty="0">
                <a:ea typeface="+mn-lt"/>
                <a:cs typeface="+mn-lt"/>
              </a:rPr>
              <a:t> → build rapport so customers are more open to recommendations</a:t>
            </a:r>
            <a:endParaRPr lang="en-GB" dirty="0"/>
          </a:p>
          <a:p>
            <a:pPr marL="285750" indent="-285750">
              <a:buAutoNum type="arabicPeriod"/>
            </a:pPr>
            <a:r>
              <a:rPr lang="en-GB" b="1" dirty="0">
                <a:ea typeface="+mn-lt"/>
                <a:cs typeface="+mn-lt"/>
              </a:rPr>
              <a:t>Build trust &amp; credibility</a:t>
            </a:r>
            <a:r>
              <a:rPr lang="en-GB" dirty="0">
                <a:ea typeface="+mn-lt"/>
                <a:cs typeface="+mn-lt"/>
              </a:rPr>
              <a:t> → counter suspicion with proof-points (e.g. “used by thousands of customers every year”)</a:t>
            </a:r>
            <a:endParaRPr lang="en-GB" dirty="0"/>
          </a:p>
          <a:p>
            <a:endParaRPr lang="en-GB" dirty="0"/>
          </a:p>
        </p:txBody>
      </p:sp>
      <p:sp>
        <p:nvSpPr>
          <p:cNvPr id="10" name="Title 1">
            <a:extLst>
              <a:ext uri="{FF2B5EF4-FFF2-40B4-BE49-F238E27FC236}">
                <a16:creationId xmlns:a16="http://schemas.microsoft.com/office/drawing/2014/main" id="{DE23B9B2-2A28-EBAD-6A23-E0389E1491E6}"/>
              </a:ext>
            </a:extLst>
          </p:cNvPr>
          <p:cNvSpPr txBox="1">
            <a:spLocks/>
          </p:cNvSpPr>
          <p:nvPr/>
        </p:nvSpPr>
        <p:spPr>
          <a:xfrm>
            <a:off x="1950318" y="1293645"/>
            <a:ext cx="8731662" cy="8463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pPr algn="l">
              <a:spcBef>
                <a:spcPts val="1000"/>
              </a:spcBef>
            </a:pPr>
            <a:r>
              <a:rPr lang="en-GB" sz="1800" b="1" dirty="0">
                <a:solidFill>
                  <a:schemeClr val="bg1"/>
                </a:solidFill>
                <a:highlight>
                  <a:srgbClr val="F10166"/>
                </a:highlight>
                <a:latin typeface="+mn-lt"/>
                <a:ea typeface="+mn-ea"/>
                <a:cs typeface="+mn-cs"/>
              </a:rPr>
              <a:t>CASE STUDY: </a:t>
            </a:r>
            <a:r>
              <a:rPr lang="en-GB" sz="1800" b="1" dirty="0">
                <a:solidFill>
                  <a:schemeClr val="bg1"/>
                </a:solidFill>
                <a:highlight>
                  <a:srgbClr val="F10166"/>
                </a:highlight>
              </a:rPr>
              <a:t>Claims steering in motor insurance</a:t>
            </a:r>
            <a:endParaRPr lang="en-GB" sz="1800" b="1" dirty="0">
              <a:solidFill>
                <a:schemeClr val="bg1"/>
              </a:solidFill>
              <a:highlight>
                <a:srgbClr val="F10166"/>
              </a:highlight>
              <a:latin typeface="+mn-lt"/>
              <a:ea typeface="+mn-ea"/>
              <a:cs typeface="+mn-cs"/>
            </a:endParaRPr>
          </a:p>
        </p:txBody>
      </p:sp>
      <p:pic>
        <p:nvPicPr>
          <p:cNvPr id="12" name="Graphic 11" descr="Car Mechanic with solid fill">
            <a:extLst>
              <a:ext uri="{FF2B5EF4-FFF2-40B4-BE49-F238E27FC236}">
                <a16:creationId xmlns:a16="http://schemas.microsoft.com/office/drawing/2014/main" id="{C5CA9C97-3E01-CAD4-9E6A-4C66D78A76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16190" y="1480564"/>
            <a:ext cx="520148" cy="520148"/>
          </a:xfrm>
          <a:prstGeom prst="rect">
            <a:avLst/>
          </a:prstGeom>
        </p:spPr>
      </p:pic>
    </p:spTree>
    <p:extLst>
      <p:ext uri="{BB962C8B-B14F-4D97-AF65-F5344CB8AC3E}">
        <p14:creationId xmlns:p14="http://schemas.microsoft.com/office/powerpoint/2010/main" val="2839311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5856D-5257-AD4B-4D4B-BC9128359142}"/>
            </a:ext>
          </a:extLst>
        </p:cNvPr>
        <p:cNvGrpSpPr/>
        <p:nvPr/>
      </p:nvGrpSpPr>
      <p:grpSpPr>
        <a:xfrm>
          <a:off x="0" y="0"/>
          <a:ext cx="0" cy="0"/>
          <a:chOff x="0" y="0"/>
          <a:chExt cx="0" cy="0"/>
        </a:xfrm>
      </p:grpSpPr>
      <p:sp>
        <p:nvSpPr>
          <p:cNvPr id="5" name="Text Placeholder 2">
            <a:extLst>
              <a:ext uri="{FF2B5EF4-FFF2-40B4-BE49-F238E27FC236}">
                <a16:creationId xmlns:a16="http://schemas.microsoft.com/office/drawing/2014/main" id="{AD2C1F33-D6FA-69CC-5501-6DE91967FEEC}"/>
              </a:ext>
            </a:extLst>
          </p:cNvPr>
          <p:cNvSpPr txBox="1">
            <a:spLocks/>
          </p:cNvSpPr>
          <p:nvPr/>
        </p:nvSpPr>
        <p:spPr>
          <a:xfrm>
            <a:off x="2379332" y="2689688"/>
            <a:ext cx="5659767" cy="152558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400" kern="1200" spc="5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GB" sz="2000" dirty="0"/>
          </a:p>
        </p:txBody>
      </p:sp>
      <p:sp>
        <p:nvSpPr>
          <p:cNvPr id="6" name="Slide Number Placeholder 5">
            <a:extLst>
              <a:ext uri="{FF2B5EF4-FFF2-40B4-BE49-F238E27FC236}">
                <a16:creationId xmlns:a16="http://schemas.microsoft.com/office/drawing/2014/main" id="{8672C4E8-F9FC-567F-2F0F-787810A7C845}"/>
              </a:ext>
            </a:extLst>
          </p:cNvPr>
          <p:cNvSpPr>
            <a:spLocks noGrp="1"/>
          </p:cNvSpPr>
          <p:nvPr>
            <p:ph type="sldNum" sz="quarter" idx="12"/>
          </p:nvPr>
        </p:nvSpPr>
        <p:spPr/>
        <p:txBody>
          <a:bodyPr/>
          <a:lstStyle/>
          <a:p>
            <a:pPr rtl="0"/>
            <a:fld id="{B5CEABB6-07DC-46E8-9B57-56EC44A396E5}" type="slidenum">
              <a:rPr lang="en-GB" noProof="0" smtClean="0"/>
              <a:t>17</a:t>
            </a:fld>
            <a:endParaRPr lang="en-GB" noProof="0"/>
          </a:p>
        </p:txBody>
      </p:sp>
      <p:sp>
        <p:nvSpPr>
          <p:cNvPr id="4" name="Title 1">
            <a:extLst>
              <a:ext uri="{FF2B5EF4-FFF2-40B4-BE49-F238E27FC236}">
                <a16:creationId xmlns:a16="http://schemas.microsoft.com/office/drawing/2014/main" id="{EE797558-2506-1437-7FF8-B06B557B70A0}"/>
              </a:ext>
            </a:extLst>
          </p:cNvPr>
          <p:cNvSpPr txBox="1">
            <a:spLocks/>
          </p:cNvSpPr>
          <p:nvPr/>
        </p:nvSpPr>
        <p:spPr>
          <a:xfrm>
            <a:off x="2379332" y="2247570"/>
            <a:ext cx="7104093" cy="120491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GB" b="1" dirty="0"/>
              <a:t>YOUR BEHAVIOURAL PAIN-POINTS?</a:t>
            </a:r>
          </a:p>
        </p:txBody>
      </p:sp>
      <p:sp>
        <p:nvSpPr>
          <p:cNvPr id="7" name="Oval 6">
            <a:extLst>
              <a:ext uri="{FF2B5EF4-FFF2-40B4-BE49-F238E27FC236}">
                <a16:creationId xmlns:a16="http://schemas.microsoft.com/office/drawing/2014/main" id="{82102931-97BA-45DD-15B3-A3C46A78A0AE}"/>
              </a:ext>
            </a:extLst>
          </p:cNvPr>
          <p:cNvSpPr/>
          <p:nvPr/>
        </p:nvSpPr>
        <p:spPr>
          <a:xfrm>
            <a:off x="466725" y="2336583"/>
            <a:ext cx="1598283" cy="1598283"/>
          </a:xfrm>
          <a:prstGeom prst="ellipse">
            <a:avLst/>
          </a:prstGeom>
          <a:solidFill>
            <a:srgbClr val="F101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white and black symbol&#10;&#10;Description automatically generated">
            <a:extLst>
              <a:ext uri="{FF2B5EF4-FFF2-40B4-BE49-F238E27FC236}">
                <a16:creationId xmlns:a16="http://schemas.microsoft.com/office/drawing/2014/main" id="{263EDE76-8A04-C7D1-EE4D-CC33324382C0}"/>
              </a:ext>
            </a:extLst>
          </p:cNvPr>
          <p:cNvPicPr>
            <a:picLocks noChangeAspect="1"/>
          </p:cNvPicPr>
          <p:nvPr/>
        </p:nvPicPr>
        <p:blipFill>
          <a:blip r:embed="rId3"/>
          <a:stretch>
            <a:fillRect/>
          </a:stretch>
        </p:blipFill>
        <p:spPr>
          <a:xfrm>
            <a:off x="803694" y="2616282"/>
            <a:ext cx="1038884" cy="1038884"/>
          </a:xfrm>
          <a:prstGeom prst="rect">
            <a:avLst/>
          </a:prstGeom>
        </p:spPr>
      </p:pic>
      <p:grpSp>
        <p:nvGrpSpPr>
          <p:cNvPr id="3" name="Group 6">
            <a:extLst>
              <a:ext uri="{FF2B5EF4-FFF2-40B4-BE49-F238E27FC236}">
                <a16:creationId xmlns:a16="http://schemas.microsoft.com/office/drawing/2014/main" id="{45A808AB-59DC-75D9-D4CA-21801CBB3C58}"/>
              </a:ext>
            </a:extLst>
          </p:cNvPr>
          <p:cNvGrpSpPr/>
          <p:nvPr/>
        </p:nvGrpSpPr>
        <p:grpSpPr>
          <a:xfrm>
            <a:off x="8316775" y="4994030"/>
            <a:ext cx="3624698" cy="1607843"/>
            <a:chOff x="0" y="0"/>
            <a:chExt cx="1369672" cy="724854"/>
          </a:xfrm>
        </p:grpSpPr>
        <p:sp>
          <p:nvSpPr>
            <p:cNvPr id="8" name="Freeform 7">
              <a:extLst>
                <a:ext uri="{FF2B5EF4-FFF2-40B4-BE49-F238E27FC236}">
                  <a16:creationId xmlns:a16="http://schemas.microsoft.com/office/drawing/2014/main" id="{50A58243-491F-5054-823E-79F9E014BDD9}"/>
                </a:ext>
              </a:extLst>
            </p:cNvPr>
            <p:cNvSpPr/>
            <p:nvPr/>
          </p:nvSpPr>
          <p:spPr>
            <a:xfrm>
              <a:off x="0" y="0"/>
              <a:ext cx="1369672" cy="724854"/>
            </a:xfrm>
            <a:custGeom>
              <a:avLst/>
              <a:gdLst/>
              <a:ahLst/>
              <a:cxnLst/>
              <a:rect l="l" t="t" r="r" b="b"/>
              <a:pathLst>
                <a:path w="1369672" h="724854">
                  <a:moveTo>
                    <a:pt x="99455" y="0"/>
                  </a:moveTo>
                  <a:lnTo>
                    <a:pt x="1270217" y="0"/>
                  </a:lnTo>
                  <a:cubicBezTo>
                    <a:pt x="1296594" y="0"/>
                    <a:pt x="1321891" y="10478"/>
                    <a:pt x="1340542" y="29130"/>
                  </a:cubicBezTo>
                  <a:cubicBezTo>
                    <a:pt x="1359194" y="47781"/>
                    <a:pt x="1369672" y="73078"/>
                    <a:pt x="1369672" y="99455"/>
                  </a:cubicBezTo>
                  <a:lnTo>
                    <a:pt x="1369672" y="625399"/>
                  </a:lnTo>
                  <a:cubicBezTo>
                    <a:pt x="1369672" y="680326"/>
                    <a:pt x="1325145" y="724854"/>
                    <a:pt x="1270217" y="724854"/>
                  </a:cubicBezTo>
                  <a:lnTo>
                    <a:pt x="99455" y="724854"/>
                  </a:lnTo>
                  <a:cubicBezTo>
                    <a:pt x="73078" y="724854"/>
                    <a:pt x="47781" y="714375"/>
                    <a:pt x="29130" y="695724"/>
                  </a:cubicBezTo>
                  <a:cubicBezTo>
                    <a:pt x="10478" y="677073"/>
                    <a:pt x="0" y="651776"/>
                    <a:pt x="0" y="625399"/>
                  </a:cubicBezTo>
                  <a:lnTo>
                    <a:pt x="0" y="99455"/>
                  </a:lnTo>
                  <a:cubicBezTo>
                    <a:pt x="0" y="73078"/>
                    <a:pt x="10478" y="47781"/>
                    <a:pt x="29130" y="29130"/>
                  </a:cubicBezTo>
                  <a:cubicBezTo>
                    <a:pt x="47781" y="10478"/>
                    <a:pt x="73078" y="0"/>
                    <a:pt x="99455" y="0"/>
                  </a:cubicBezTo>
                  <a:close/>
                </a:path>
              </a:pathLst>
            </a:custGeom>
            <a:solidFill>
              <a:srgbClr val="F00464">
                <a:alpha val="7843"/>
              </a:srgbClr>
            </a:solidFill>
            <a:ln cap="rnd">
              <a:noFill/>
              <a:prstDash val="solid"/>
              <a:round/>
            </a:ln>
          </p:spPr>
          <p:txBody>
            <a:bodyPr/>
            <a:lstStyle/>
            <a:p>
              <a:endParaRPr lang="en-GB"/>
            </a:p>
          </p:txBody>
        </p:sp>
        <p:sp>
          <p:nvSpPr>
            <p:cNvPr id="9" name="TextBox 8">
              <a:extLst>
                <a:ext uri="{FF2B5EF4-FFF2-40B4-BE49-F238E27FC236}">
                  <a16:creationId xmlns:a16="http://schemas.microsoft.com/office/drawing/2014/main" id="{4A7BB3F6-8B49-54F3-4DA7-79827AC59ED4}"/>
                </a:ext>
              </a:extLst>
            </p:cNvPr>
            <p:cNvSpPr txBox="1"/>
            <p:nvPr/>
          </p:nvSpPr>
          <p:spPr>
            <a:xfrm>
              <a:off x="0" y="-38100"/>
              <a:ext cx="1369672" cy="762954"/>
            </a:xfrm>
            <a:prstGeom prst="rect">
              <a:avLst/>
            </a:prstGeom>
          </p:spPr>
          <p:txBody>
            <a:bodyPr lIns="48534" tIns="48534" rIns="48534" bIns="48534" rtlCol="0" anchor="ctr"/>
            <a:lstStyle/>
            <a:p>
              <a:pPr algn="ctr">
                <a:lnSpc>
                  <a:spcPts val="3079"/>
                </a:lnSpc>
              </a:pPr>
              <a:endParaRPr/>
            </a:p>
          </p:txBody>
        </p:sp>
      </p:grpSp>
      <p:sp>
        <p:nvSpPr>
          <p:cNvPr id="10" name="TextBox 9">
            <a:extLst>
              <a:ext uri="{FF2B5EF4-FFF2-40B4-BE49-F238E27FC236}">
                <a16:creationId xmlns:a16="http://schemas.microsoft.com/office/drawing/2014/main" id="{CA2E376D-6D30-E8CF-4BF8-1DC99EF68D48}"/>
              </a:ext>
            </a:extLst>
          </p:cNvPr>
          <p:cNvSpPr txBox="1"/>
          <p:nvPr/>
        </p:nvSpPr>
        <p:spPr>
          <a:xfrm>
            <a:off x="8610600" y="4822541"/>
            <a:ext cx="3238236" cy="1501117"/>
          </a:xfrm>
          <a:prstGeom prst="rect">
            <a:avLst/>
          </a:prstGeom>
        </p:spPr>
        <p:txBody>
          <a:bodyPr wrap="square" lIns="0" tIns="0" rIns="0" bIns="0" rtlCol="0" anchor="t">
            <a:spAutoFit/>
          </a:bodyPr>
          <a:lstStyle/>
          <a:p>
            <a:pPr algn="l">
              <a:lnSpc>
                <a:spcPts val="3000"/>
              </a:lnSpc>
            </a:pPr>
            <a:endParaRPr dirty="0"/>
          </a:p>
          <a:p>
            <a:pPr algn="l">
              <a:lnSpc>
                <a:spcPts val="3000"/>
              </a:lnSpc>
            </a:pPr>
            <a:r>
              <a:rPr lang="en-US" sz="2000" b="1" dirty="0">
                <a:solidFill>
                  <a:srgbClr val="1E1E1E"/>
                </a:solidFill>
                <a:latin typeface="Aileron Bold Italics"/>
                <a:ea typeface="Aileron Bold Italics"/>
                <a:cs typeface="Aileron Bold Italics"/>
                <a:sym typeface="Aileron Bold Italics"/>
              </a:rPr>
              <a:t>CONNECT ON LINKEDIN</a:t>
            </a:r>
          </a:p>
          <a:p>
            <a:pPr algn="l">
              <a:lnSpc>
                <a:spcPts val="3000"/>
              </a:lnSpc>
            </a:pPr>
            <a:r>
              <a:rPr lang="en-US" sz="1600" dirty="0">
                <a:solidFill>
                  <a:srgbClr val="1E1E1E"/>
                </a:solidFill>
                <a:latin typeface="+mj-lt"/>
                <a:ea typeface="Aileron Bold Italics"/>
                <a:cs typeface="Aileron Bold Italics"/>
                <a:sym typeface="Aileron Bold Italics"/>
              </a:rPr>
              <a:t>William Trump, Unconventional Wisdom</a:t>
            </a:r>
            <a:endParaRPr lang="en-US" sz="1600" dirty="0">
              <a:solidFill>
                <a:srgbClr val="1E1E1E"/>
              </a:solidFill>
              <a:latin typeface="+mj-lt"/>
              <a:ea typeface="Aileron"/>
              <a:cs typeface="Aileron"/>
              <a:sym typeface="Aileron"/>
            </a:endParaRPr>
          </a:p>
        </p:txBody>
      </p:sp>
    </p:spTree>
    <p:extLst>
      <p:ext uri="{BB962C8B-B14F-4D97-AF65-F5344CB8AC3E}">
        <p14:creationId xmlns:p14="http://schemas.microsoft.com/office/powerpoint/2010/main" val="3450911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8E399-FCF8-6010-E1CE-21B968C13B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088E1E-AC3D-2A52-A3B2-4DF4C20176DA}"/>
              </a:ext>
            </a:extLst>
          </p:cNvPr>
          <p:cNvSpPr>
            <a:spLocks noGrp="1"/>
          </p:cNvSpPr>
          <p:nvPr>
            <p:ph type="title"/>
          </p:nvPr>
        </p:nvSpPr>
        <p:spPr>
          <a:xfrm>
            <a:off x="7170057" y="1152771"/>
            <a:ext cx="4182083" cy="846301"/>
          </a:xfrm>
        </p:spPr>
        <p:txBody>
          <a:bodyPr>
            <a:noAutofit/>
          </a:bodyPr>
          <a:lstStyle/>
          <a:p>
            <a:r>
              <a:rPr lang="en-GB" sz="2400" b="1">
                <a:solidFill>
                  <a:srgbClr val="F10166"/>
                </a:solidFill>
              </a:rPr>
              <a:t>The pitfall: </a:t>
            </a:r>
            <a:br>
              <a:rPr lang="en-GB" sz="2400"/>
            </a:br>
            <a:r>
              <a:rPr lang="en-GB" sz="2400"/>
              <a:t>Businesses assume everything can be digitalised </a:t>
            </a:r>
            <a:br>
              <a:rPr lang="en-GB" sz="2400"/>
            </a:br>
            <a:br>
              <a:rPr lang="en-GB" sz="2400"/>
            </a:br>
            <a:r>
              <a:rPr lang="en-GB" sz="2400" b="1">
                <a:solidFill>
                  <a:srgbClr val="F10166"/>
                </a:solidFill>
              </a:rPr>
              <a:t>The big Re-think: </a:t>
            </a:r>
            <a:br>
              <a:rPr lang="en-GB" sz="2400" b="1">
                <a:solidFill>
                  <a:srgbClr val="F10166"/>
                </a:solidFill>
              </a:rPr>
            </a:br>
            <a:r>
              <a:rPr lang="en-GB" sz="2400"/>
              <a:t>familiarity and uncertainty will affect digital uptake</a:t>
            </a:r>
            <a:br>
              <a:rPr lang="en-GB" sz="2400"/>
            </a:br>
            <a:br>
              <a:rPr lang="en-GB" sz="2400"/>
            </a:br>
            <a:r>
              <a:rPr lang="en-GB" sz="2400" b="1">
                <a:solidFill>
                  <a:srgbClr val="F10166"/>
                </a:solidFill>
              </a:rPr>
              <a:t>What can you do? </a:t>
            </a:r>
            <a:br>
              <a:rPr lang="en-GB" sz="2400"/>
            </a:br>
            <a:r>
              <a:rPr lang="en-GB" sz="2400"/>
              <a:t>The Stakes Spectrum helps you decide if/when (and how) digitalisation could work</a:t>
            </a:r>
            <a:br>
              <a:rPr lang="en-GB" sz="2400"/>
            </a:br>
            <a:endParaRPr lang="en-GB" sz="2400"/>
          </a:p>
        </p:txBody>
      </p:sp>
      <p:sp>
        <p:nvSpPr>
          <p:cNvPr id="11" name="Slide Number Placeholder 10">
            <a:extLst>
              <a:ext uri="{FF2B5EF4-FFF2-40B4-BE49-F238E27FC236}">
                <a16:creationId xmlns:a16="http://schemas.microsoft.com/office/drawing/2014/main" id="{701E2838-31EA-0056-813C-C1779B7A2E0A}"/>
              </a:ext>
            </a:extLst>
          </p:cNvPr>
          <p:cNvSpPr>
            <a:spLocks noGrp="1"/>
          </p:cNvSpPr>
          <p:nvPr>
            <p:ph type="sldNum" sz="quarter" idx="12"/>
          </p:nvPr>
        </p:nvSpPr>
        <p:spPr>
          <a:xfrm>
            <a:off x="8608940" y="6339091"/>
            <a:ext cx="2743200" cy="365125"/>
          </a:xfrm>
        </p:spPr>
        <p:txBody>
          <a:bodyPr/>
          <a:lstStyle/>
          <a:p>
            <a:pPr rtl="0"/>
            <a:fld id="{B5CEABB6-07DC-46E8-9B57-56EC44A396E5}" type="slidenum">
              <a:rPr lang="en-GB" noProof="0" smtClean="0"/>
              <a:t>18</a:t>
            </a:fld>
            <a:endParaRPr lang="en-GB" noProof="0"/>
          </a:p>
        </p:txBody>
      </p:sp>
      <p:sp>
        <p:nvSpPr>
          <p:cNvPr id="3" name="TextBox 2">
            <a:extLst>
              <a:ext uri="{FF2B5EF4-FFF2-40B4-BE49-F238E27FC236}">
                <a16:creationId xmlns:a16="http://schemas.microsoft.com/office/drawing/2014/main" id="{FFAC2518-518F-3CE5-9AF9-10FB62DCEAD4}"/>
              </a:ext>
            </a:extLst>
          </p:cNvPr>
          <p:cNvSpPr txBox="1"/>
          <p:nvPr/>
        </p:nvSpPr>
        <p:spPr>
          <a:xfrm flipH="1">
            <a:off x="1532419" y="-3688452"/>
            <a:ext cx="2050642" cy="13280559"/>
          </a:xfrm>
          <a:prstGeom prst="rect">
            <a:avLst/>
          </a:prstGeom>
          <a:noFill/>
        </p:spPr>
        <p:txBody>
          <a:bodyPr wrap="square" rtlCol="0">
            <a:spAutoFit/>
          </a:bodyPr>
          <a:lstStyle/>
          <a:p>
            <a:r>
              <a:rPr lang="en-GB" sz="85700" b="1"/>
              <a:t>3</a:t>
            </a:r>
          </a:p>
        </p:txBody>
      </p:sp>
    </p:spTree>
    <p:extLst>
      <p:ext uri="{BB962C8B-B14F-4D97-AF65-F5344CB8AC3E}">
        <p14:creationId xmlns:p14="http://schemas.microsoft.com/office/powerpoint/2010/main" val="2199351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3A48A-0F52-9490-15F6-4B72AD1B8E90}"/>
            </a:ext>
          </a:extLst>
        </p:cNvPr>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09E004F7-AD8D-B94A-51F1-0917DF62DE16}"/>
              </a:ext>
            </a:extLst>
          </p:cNvPr>
          <p:cNvSpPr>
            <a:spLocks noGrp="1"/>
          </p:cNvSpPr>
          <p:nvPr>
            <p:ph type="sldNum" sz="quarter" idx="12"/>
          </p:nvPr>
        </p:nvSpPr>
        <p:spPr>
          <a:xfrm>
            <a:off x="8610600" y="6356350"/>
            <a:ext cx="2743200" cy="365125"/>
          </a:xfrm>
        </p:spPr>
        <p:txBody>
          <a:bodyPr rtlCol="0"/>
          <a:lstStyle/>
          <a:p>
            <a:pPr rtl="0"/>
            <a:fld id="{B5CEABB6-07DC-46E8-9B57-56EC44A396E5}" type="slidenum">
              <a:rPr lang="en-GB" smtClean="0"/>
              <a:pPr rtl="0"/>
              <a:t>19</a:t>
            </a:fld>
            <a:endParaRPr lang="en-GB"/>
          </a:p>
        </p:txBody>
      </p:sp>
      <p:sp>
        <p:nvSpPr>
          <p:cNvPr id="25" name="Title 1">
            <a:extLst>
              <a:ext uri="{FF2B5EF4-FFF2-40B4-BE49-F238E27FC236}">
                <a16:creationId xmlns:a16="http://schemas.microsoft.com/office/drawing/2014/main" id="{A7A137BB-9A9E-1598-760C-B15280D93C60}"/>
              </a:ext>
            </a:extLst>
          </p:cNvPr>
          <p:cNvSpPr txBox="1">
            <a:spLocks/>
          </p:cNvSpPr>
          <p:nvPr/>
        </p:nvSpPr>
        <p:spPr>
          <a:xfrm>
            <a:off x="530352" y="-9318"/>
            <a:ext cx="11120545"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GB" sz="2400" b="1">
                <a:solidFill>
                  <a:srgbClr val="F10166"/>
                </a:solidFill>
              </a:rPr>
              <a:t>THE BIG RETHINK: </a:t>
            </a:r>
            <a:r>
              <a:rPr lang="en-GB" sz="2400"/>
              <a:t>familiarity and uncertainty </a:t>
            </a:r>
          </a:p>
          <a:p>
            <a:r>
              <a:rPr lang="en-GB" sz="2400"/>
              <a:t>will affect digital USE &amp; uptake</a:t>
            </a:r>
            <a:br>
              <a:rPr lang="en-GB" sz="2400"/>
            </a:br>
            <a:endParaRPr lang="en-GB" sz="1300">
              <a:solidFill>
                <a:srgbClr val="F10166"/>
              </a:solidFill>
            </a:endParaRPr>
          </a:p>
        </p:txBody>
      </p:sp>
      <p:cxnSp>
        <p:nvCxnSpPr>
          <p:cNvPr id="2" name="Straight Arrow Connector 1">
            <a:extLst>
              <a:ext uri="{FF2B5EF4-FFF2-40B4-BE49-F238E27FC236}">
                <a16:creationId xmlns:a16="http://schemas.microsoft.com/office/drawing/2014/main" id="{E5EEC9B8-BABD-4C9C-3E4B-8582EF2BA952}"/>
              </a:ext>
            </a:extLst>
          </p:cNvPr>
          <p:cNvCxnSpPr>
            <a:cxnSpLocks/>
          </p:cNvCxnSpPr>
          <p:nvPr/>
        </p:nvCxnSpPr>
        <p:spPr>
          <a:xfrm>
            <a:off x="1071562" y="3496054"/>
            <a:ext cx="10048875" cy="0"/>
          </a:xfrm>
          <a:prstGeom prst="straightConnector1">
            <a:avLst/>
          </a:prstGeom>
          <a:ln w="34925" cap="flat" cmpd="sng" algn="ctr">
            <a:solidFill>
              <a:srgbClr val="F10166"/>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pic>
        <p:nvPicPr>
          <p:cNvPr id="5" name="Graphic 4" descr="High heel shoe with solid fill">
            <a:extLst>
              <a:ext uri="{FF2B5EF4-FFF2-40B4-BE49-F238E27FC236}">
                <a16:creationId xmlns:a16="http://schemas.microsoft.com/office/drawing/2014/main" id="{7F20D064-DA88-2D08-BE21-165E7FB210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33114" y="3556143"/>
            <a:ext cx="457200" cy="457200"/>
          </a:xfrm>
          <a:prstGeom prst="rect">
            <a:avLst/>
          </a:prstGeom>
        </p:spPr>
      </p:pic>
      <p:pic>
        <p:nvPicPr>
          <p:cNvPr id="6" name="Graphic 5" descr="Convertible with solid fill">
            <a:extLst>
              <a:ext uri="{FF2B5EF4-FFF2-40B4-BE49-F238E27FC236}">
                <a16:creationId xmlns:a16="http://schemas.microsoft.com/office/drawing/2014/main" id="{9312DD0D-2E9E-F08C-D6EE-E025941A23F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00463" y="3525647"/>
            <a:ext cx="598778" cy="598778"/>
          </a:xfrm>
          <a:prstGeom prst="rect">
            <a:avLst/>
          </a:prstGeom>
        </p:spPr>
      </p:pic>
      <p:pic>
        <p:nvPicPr>
          <p:cNvPr id="8" name="Graphic 7" descr="Internet Banking with solid fill">
            <a:extLst>
              <a:ext uri="{FF2B5EF4-FFF2-40B4-BE49-F238E27FC236}">
                <a16:creationId xmlns:a16="http://schemas.microsoft.com/office/drawing/2014/main" id="{6D94F650-A4E1-07FE-AE16-589F80A7251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34192" y="3597803"/>
            <a:ext cx="551766" cy="551766"/>
          </a:xfrm>
          <a:prstGeom prst="rect">
            <a:avLst/>
          </a:prstGeom>
        </p:spPr>
      </p:pic>
      <p:pic>
        <p:nvPicPr>
          <p:cNvPr id="9" name="Graphic 8" descr="Bank check with solid fill">
            <a:extLst>
              <a:ext uri="{FF2B5EF4-FFF2-40B4-BE49-F238E27FC236}">
                <a16:creationId xmlns:a16="http://schemas.microsoft.com/office/drawing/2014/main" id="{D38EFB55-1BCC-E9D5-F17D-90AF56D8D0F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856638" y="3656876"/>
            <a:ext cx="381139" cy="381139"/>
          </a:xfrm>
          <a:prstGeom prst="rect">
            <a:avLst/>
          </a:prstGeom>
        </p:spPr>
      </p:pic>
      <p:sp>
        <p:nvSpPr>
          <p:cNvPr id="15" name="Oval 14">
            <a:extLst>
              <a:ext uri="{FF2B5EF4-FFF2-40B4-BE49-F238E27FC236}">
                <a16:creationId xmlns:a16="http://schemas.microsoft.com/office/drawing/2014/main" id="{54B9E88A-2DE5-0E6C-AD57-517DDC904610}"/>
              </a:ext>
            </a:extLst>
          </p:cNvPr>
          <p:cNvSpPr/>
          <p:nvPr/>
        </p:nvSpPr>
        <p:spPr>
          <a:xfrm>
            <a:off x="838186" y="2926504"/>
            <a:ext cx="2138169" cy="89853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solidFill>
                <a:srgbClr val="000000"/>
              </a:solidFill>
            </a:endParaRPr>
          </a:p>
        </p:txBody>
      </p:sp>
      <p:sp>
        <p:nvSpPr>
          <p:cNvPr id="22" name="Rectangle 21">
            <a:extLst>
              <a:ext uri="{FF2B5EF4-FFF2-40B4-BE49-F238E27FC236}">
                <a16:creationId xmlns:a16="http://schemas.microsoft.com/office/drawing/2014/main" id="{8185976F-DC54-BC91-CFDF-F5BC8406CFE8}"/>
              </a:ext>
            </a:extLst>
          </p:cNvPr>
          <p:cNvSpPr/>
          <p:nvPr/>
        </p:nvSpPr>
        <p:spPr>
          <a:xfrm>
            <a:off x="8487048" y="1935024"/>
            <a:ext cx="2851702" cy="132458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a:solidFill>
                  <a:schemeClr val="tx1"/>
                </a:solidFill>
              </a:rPr>
              <a:t>Some tasks feel “</a:t>
            </a:r>
            <a:r>
              <a:rPr lang="en-GB" sz="1200" b="1">
                <a:solidFill>
                  <a:schemeClr val="tx1"/>
                </a:solidFill>
              </a:rPr>
              <a:t>LOW STAKES”:</a:t>
            </a:r>
          </a:p>
          <a:p>
            <a:pPr marL="285750" indent="-285750">
              <a:buFont typeface="Arial" panose="020B0604020202020204" pitchFamily="34" charset="0"/>
              <a:buChar char="•"/>
            </a:pPr>
            <a:r>
              <a:rPr lang="en-GB" sz="1200">
                <a:solidFill>
                  <a:schemeClr val="tx1"/>
                </a:solidFill>
              </a:rPr>
              <a:t>Straightforward </a:t>
            </a:r>
          </a:p>
          <a:p>
            <a:pPr marL="285750" indent="-285750">
              <a:buFont typeface="Arial" panose="020B0604020202020204" pitchFamily="34" charset="0"/>
              <a:buChar char="•"/>
            </a:pPr>
            <a:r>
              <a:rPr lang="en-GB" sz="1200">
                <a:solidFill>
                  <a:schemeClr val="tx1"/>
                </a:solidFill>
              </a:rPr>
              <a:t>Familiar </a:t>
            </a:r>
          </a:p>
          <a:p>
            <a:pPr marL="285750" indent="-285750">
              <a:buFont typeface="Arial" panose="020B0604020202020204" pitchFamily="34" charset="0"/>
              <a:buChar char="•"/>
            </a:pPr>
            <a:r>
              <a:rPr lang="en-GB" sz="1200">
                <a:solidFill>
                  <a:schemeClr val="tx1"/>
                </a:solidFill>
              </a:rPr>
              <a:t>Low risk</a:t>
            </a:r>
          </a:p>
          <a:p>
            <a:pPr marL="285750" indent="-285750">
              <a:buFont typeface="Arial" panose="020B0604020202020204" pitchFamily="34" charset="0"/>
              <a:buChar char="•"/>
            </a:pPr>
            <a:r>
              <a:rPr lang="en-GB" sz="1200">
                <a:solidFill>
                  <a:schemeClr val="tx1"/>
                </a:solidFill>
              </a:rPr>
              <a:t>Less emotional</a:t>
            </a:r>
          </a:p>
          <a:p>
            <a:r>
              <a:rPr lang="en-GB" sz="1200">
                <a:solidFill>
                  <a:schemeClr val="tx1"/>
                </a:solidFill>
                <a:sym typeface="Wingdings" panose="05000000000000000000" pitchFamily="2" charset="2"/>
              </a:rPr>
              <a:t> </a:t>
            </a:r>
            <a:r>
              <a:rPr lang="en-GB" sz="1200" b="1">
                <a:solidFill>
                  <a:srgbClr val="000000"/>
                </a:solidFill>
              </a:rPr>
              <a:t>Easier to achieve digital adoption</a:t>
            </a:r>
            <a:endParaRPr lang="en-GB" sz="1600">
              <a:solidFill>
                <a:srgbClr val="000000"/>
              </a:solidFill>
            </a:endParaRPr>
          </a:p>
        </p:txBody>
      </p:sp>
      <p:sp>
        <p:nvSpPr>
          <p:cNvPr id="24" name="Oval 23">
            <a:extLst>
              <a:ext uri="{FF2B5EF4-FFF2-40B4-BE49-F238E27FC236}">
                <a16:creationId xmlns:a16="http://schemas.microsoft.com/office/drawing/2014/main" id="{55924938-8844-8BAE-5E9F-1626F7B0CB53}"/>
              </a:ext>
            </a:extLst>
          </p:cNvPr>
          <p:cNvSpPr/>
          <p:nvPr/>
        </p:nvSpPr>
        <p:spPr>
          <a:xfrm>
            <a:off x="8982268" y="3058898"/>
            <a:ext cx="2138169" cy="898532"/>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solidFill>
                <a:srgbClr val="000000"/>
              </a:solidFill>
            </a:endParaRPr>
          </a:p>
        </p:txBody>
      </p:sp>
      <p:sp>
        <p:nvSpPr>
          <p:cNvPr id="30" name="Rectangle 29">
            <a:extLst>
              <a:ext uri="{FF2B5EF4-FFF2-40B4-BE49-F238E27FC236}">
                <a16:creationId xmlns:a16="http://schemas.microsoft.com/office/drawing/2014/main" id="{4DDBF8B9-75B2-EBCF-9D20-6322329BE208}"/>
              </a:ext>
            </a:extLst>
          </p:cNvPr>
          <p:cNvSpPr/>
          <p:nvPr/>
        </p:nvSpPr>
        <p:spPr>
          <a:xfrm>
            <a:off x="797176" y="2019254"/>
            <a:ext cx="2944623" cy="125883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a:solidFill>
                  <a:schemeClr val="tx1"/>
                </a:solidFill>
              </a:rPr>
              <a:t>Some tasks feel “</a:t>
            </a:r>
            <a:r>
              <a:rPr lang="en-GB" sz="1200" b="1">
                <a:solidFill>
                  <a:schemeClr val="tx1"/>
                </a:solidFill>
              </a:rPr>
              <a:t>HIGH STAKES”:</a:t>
            </a:r>
          </a:p>
          <a:p>
            <a:pPr marL="285750" indent="-285750">
              <a:buFont typeface="Arial" panose="020B0604020202020204" pitchFamily="34" charset="0"/>
              <a:buChar char="•"/>
            </a:pPr>
            <a:r>
              <a:rPr lang="en-GB" sz="1200">
                <a:solidFill>
                  <a:schemeClr val="tx1"/>
                </a:solidFill>
              </a:rPr>
              <a:t>High complexity</a:t>
            </a:r>
          </a:p>
          <a:p>
            <a:pPr marL="285750" indent="-285750">
              <a:buFont typeface="Arial" panose="020B0604020202020204" pitchFamily="34" charset="0"/>
              <a:buChar char="•"/>
            </a:pPr>
            <a:r>
              <a:rPr lang="en-GB" sz="1200">
                <a:solidFill>
                  <a:schemeClr val="tx1"/>
                </a:solidFill>
              </a:rPr>
              <a:t>Unfamiliar</a:t>
            </a:r>
          </a:p>
          <a:p>
            <a:pPr marL="285750" indent="-285750">
              <a:buFont typeface="Arial" panose="020B0604020202020204" pitchFamily="34" charset="0"/>
              <a:buChar char="•"/>
            </a:pPr>
            <a:r>
              <a:rPr lang="en-GB" sz="1200">
                <a:solidFill>
                  <a:schemeClr val="tx1"/>
                </a:solidFill>
              </a:rPr>
              <a:t>Uncertainty / Risk</a:t>
            </a:r>
          </a:p>
          <a:p>
            <a:pPr marL="285750" indent="-285750">
              <a:buFont typeface="Arial" panose="020B0604020202020204" pitchFamily="34" charset="0"/>
              <a:buChar char="•"/>
            </a:pPr>
            <a:r>
              <a:rPr lang="en-GB" sz="1200">
                <a:solidFill>
                  <a:schemeClr val="tx1"/>
                </a:solidFill>
              </a:rPr>
              <a:t>More emotional</a:t>
            </a:r>
          </a:p>
          <a:p>
            <a:r>
              <a:rPr lang="en-GB" sz="1200" b="1">
                <a:solidFill>
                  <a:srgbClr val="000000"/>
                </a:solidFill>
                <a:sym typeface="Wingdings" panose="05000000000000000000" pitchFamily="2" charset="2"/>
              </a:rPr>
              <a:t> </a:t>
            </a:r>
            <a:r>
              <a:rPr lang="en-GB" sz="1200" b="1">
                <a:solidFill>
                  <a:srgbClr val="000000"/>
                </a:solidFill>
              </a:rPr>
              <a:t>Harder to achieve digital adoption</a:t>
            </a:r>
            <a:endParaRPr lang="en-GB" sz="1600">
              <a:solidFill>
                <a:srgbClr val="000000"/>
              </a:solidFill>
            </a:endParaRPr>
          </a:p>
        </p:txBody>
      </p:sp>
      <p:sp>
        <p:nvSpPr>
          <p:cNvPr id="33" name="Rectangle 32">
            <a:extLst>
              <a:ext uri="{FF2B5EF4-FFF2-40B4-BE49-F238E27FC236}">
                <a16:creationId xmlns:a16="http://schemas.microsoft.com/office/drawing/2014/main" id="{4923776C-1E2D-B23C-A388-162BDAF30BC6}"/>
              </a:ext>
            </a:extLst>
          </p:cNvPr>
          <p:cNvSpPr/>
          <p:nvPr/>
        </p:nvSpPr>
        <p:spPr>
          <a:xfrm>
            <a:off x="4403706" y="4997673"/>
            <a:ext cx="3540144" cy="1193573"/>
          </a:xfrm>
          <a:prstGeom prst="rect">
            <a:avLst/>
          </a:prstGeom>
          <a:solidFill>
            <a:schemeClr val="bg1">
              <a:lumMod val="85000"/>
            </a:schemeClr>
          </a:solidFill>
          <a:ln w="19050">
            <a:solidFill>
              <a:srgbClr val="F101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b="1">
                <a:solidFill>
                  <a:schemeClr val="tx1"/>
                </a:solidFill>
              </a:rPr>
              <a:t>Techniques that move a task toward easier end:</a:t>
            </a:r>
          </a:p>
          <a:p>
            <a:pPr marL="285750" indent="-285750">
              <a:buFont typeface="+mj-lt"/>
              <a:buAutoNum type="arabicPeriod"/>
            </a:pPr>
            <a:r>
              <a:rPr lang="en-GB" sz="1200">
                <a:solidFill>
                  <a:schemeClr val="tx1"/>
                </a:solidFill>
              </a:rPr>
              <a:t>If it’s been done previously (successfully!)</a:t>
            </a:r>
          </a:p>
          <a:p>
            <a:pPr marL="285750" indent="-285750">
              <a:buFont typeface="+mj-lt"/>
              <a:buAutoNum type="arabicPeriod"/>
            </a:pPr>
            <a:r>
              <a:rPr lang="en-GB" sz="1200">
                <a:solidFill>
                  <a:schemeClr val="tx1"/>
                </a:solidFill>
              </a:rPr>
              <a:t>Other people’s feedback</a:t>
            </a:r>
          </a:p>
          <a:p>
            <a:pPr marL="285750" indent="-285750">
              <a:buFont typeface="+mj-lt"/>
              <a:buAutoNum type="arabicPeriod"/>
            </a:pPr>
            <a:r>
              <a:rPr lang="en-GB" sz="1200">
                <a:solidFill>
                  <a:schemeClr val="tx1"/>
                </a:solidFill>
              </a:rPr>
              <a:t>“Reassurance” hacks (e.g. free returns)</a:t>
            </a:r>
          </a:p>
          <a:p>
            <a:pPr marL="285750" indent="-285750">
              <a:buFont typeface="+mj-lt"/>
              <a:buAutoNum type="arabicPeriod"/>
            </a:pPr>
            <a:r>
              <a:rPr lang="en-GB" sz="1200">
                <a:solidFill>
                  <a:schemeClr val="tx1"/>
                </a:solidFill>
              </a:rPr>
              <a:t>Option to revert to non-digital path</a:t>
            </a:r>
          </a:p>
        </p:txBody>
      </p:sp>
      <p:sp>
        <p:nvSpPr>
          <p:cNvPr id="4" name="Title 1">
            <a:extLst>
              <a:ext uri="{FF2B5EF4-FFF2-40B4-BE49-F238E27FC236}">
                <a16:creationId xmlns:a16="http://schemas.microsoft.com/office/drawing/2014/main" id="{F94818C6-3E2E-12DA-C4B9-5FF37AC3CE73}"/>
              </a:ext>
            </a:extLst>
          </p:cNvPr>
          <p:cNvSpPr txBox="1">
            <a:spLocks/>
          </p:cNvSpPr>
          <p:nvPr/>
        </p:nvSpPr>
        <p:spPr>
          <a:xfrm>
            <a:off x="1433614" y="789350"/>
            <a:ext cx="10158607" cy="8463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endParaRPr lang="en-GB" sz="1600">
              <a:solidFill>
                <a:srgbClr val="F10166"/>
              </a:solidFill>
            </a:endParaRPr>
          </a:p>
        </p:txBody>
      </p:sp>
      <p:sp>
        <p:nvSpPr>
          <p:cNvPr id="13" name="TextBox 12">
            <a:extLst>
              <a:ext uri="{FF2B5EF4-FFF2-40B4-BE49-F238E27FC236}">
                <a16:creationId xmlns:a16="http://schemas.microsoft.com/office/drawing/2014/main" id="{917B6506-5C5C-9B26-1C75-0383461B57DB}"/>
              </a:ext>
            </a:extLst>
          </p:cNvPr>
          <p:cNvSpPr txBox="1"/>
          <p:nvPr/>
        </p:nvSpPr>
        <p:spPr>
          <a:xfrm>
            <a:off x="797176" y="4685417"/>
            <a:ext cx="2179179" cy="646331"/>
          </a:xfrm>
          <a:prstGeom prst="rect">
            <a:avLst/>
          </a:prstGeom>
          <a:ln w="19050">
            <a:solidFill>
              <a:srgbClr val="F10166"/>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GB" sz="1200" b="1">
                <a:solidFill>
                  <a:schemeClr val="tx1"/>
                </a:solidFill>
                <a:sym typeface="Wingdings" panose="05000000000000000000" pitchFamily="2" charset="2"/>
              </a:rPr>
              <a:t>AT THIS END: O</a:t>
            </a:r>
            <a:r>
              <a:rPr lang="en-GB" sz="1200" b="1">
                <a:solidFill>
                  <a:schemeClr val="tx1"/>
                </a:solidFill>
              </a:rPr>
              <a:t>pportunity to </a:t>
            </a:r>
            <a:r>
              <a:rPr lang="en-GB" sz="1200" b="1" u="sng">
                <a:solidFill>
                  <a:schemeClr val="tx1"/>
                </a:solidFill>
              </a:rPr>
              <a:t>delight customers </a:t>
            </a:r>
            <a:r>
              <a:rPr lang="en-GB" sz="1200" b="1">
                <a:solidFill>
                  <a:schemeClr val="tx1"/>
                </a:solidFill>
              </a:rPr>
              <a:t>if you help them with their issue</a:t>
            </a:r>
          </a:p>
        </p:txBody>
      </p:sp>
      <p:sp>
        <p:nvSpPr>
          <p:cNvPr id="16" name="TextBox 15">
            <a:extLst>
              <a:ext uri="{FF2B5EF4-FFF2-40B4-BE49-F238E27FC236}">
                <a16:creationId xmlns:a16="http://schemas.microsoft.com/office/drawing/2014/main" id="{74AA9B30-9731-4325-7B22-9DDC76D86E2B}"/>
              </a:ext>
            </a:extLst>
          </p:cNvPr>
          <p:cNvSpPr txBox="1"/>
          <p:nvPr/>
        </p:nvSpPr>
        <p:spPr>
          <a:xfrm>
            <a:off x="8896350" y="4685417"/>
            <a:ext cx="2442400" cy="646331"/>
          </a:xfrm>
          <a:prstGeom prst="rect">
            <a:avLst/>
          </a:prstGeom>
          <a:ln w="19050">
            <a:solidFill>
              <a:srgbClr val="F10166"/>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GB" sz="1200" b="1">
                <a:solidFill>
                  <a:schemeClr val="tx1"/>
                </a:solidFill>
                <a:sym typeface="Wingdings" panose="05000000000000000000" pitchFamily="2" charset="2"/>
              </a:rPr>
              <a:t>AT THIS END: O</a:t>
            </a:r>
            <a:r>
              <a:rPr lang="en-GB" sz="1200" b="1">
                <a:solidFill>
                  <a:schemeClr val="tx1"/>
                </a:solidFill>
              </a:rPr>
              <a:t>pportunity to </a:t>
            </a:r>
            <a:r>
              <a:rPr lang="en-GB" sz="1200" b="1" u="sng">
                <a:solidFill>
                  <a:schemeClr val="tx1"/>
                </a:solidFill>
              </a:rPr>
              <a:t>dismay</a:t>
            </a:r>
            <a:r>
              <a:rPr lang="en-GB" sz="1200" b="1">
                <a:solidFill>
                  <a:schemeClr val="tx1"/>
                </a:solidFill>
              </a:rPr>
              <a:t> customers if expectations not met</a:t>
            </a:r>
            <a:endParaRPr lang="en-GB" sz="1200">
              <a:solidFill>
                <a:schemeClr val="tx1"/>
              </a:solidFill>
            </a:endParaRPr>
          </a:p>
        </p:txBody>
      </p:sp>
      <p:pic>
        <p:nvPicPr>
          <p:cNvPr id="7" name="Graphic 6" descr="House with solid fill">
            <a:extLst>
              <a:ext uri="{FF2B5EF4-FFF2-40B4-BE49-F238E27FC236}">
                <a16:creationId xmlns:a16="http://schemas.microsoft.com/office/drawing/2014/main" id="{CFBFC971-234A-ADA2-FCF7-2AFDB577B05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461683" y="3592421"/>
            <a:ext cx="510051" cy="510051"/>
          </a:xfrm>
          <a:prstGeom prst="rect">
            <a:avLst/>
          </a:prstGeom>
        </p:spPr>
      </p:pic>
      <p:pic>
        <p:nvPicPr>
          <p:cNvPr id="17" name="Graphic 16" descr="Chevron arrows outline">
            <a:extLst>
              <a:ext uri="{FF2B5EF4-FFF2-40B4-BE49-F238E27FC236}">
                <a16:creationId xmlns:a16="http://schemas.microsoft.com/office/drawing/2014/main" id="{2AF193AE-6F01-4EA2-E8C1-45E4FC98796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828832" y="4455713"/>
            <a:ext cx="523583" cy="470372"/>
          </a:xfrm>
          <a:prstGeom prst="rect">
            <a:avLst/>
          </a:prstGeom>
        </p:spPr>
      </p:pic>
      <p:pic>
        <p:nvPicPr>
          <p:cNvPr id="19" name="Graphic 18" descr="Champagne glasses with solid fill">
            <a:extLst>
              <a:ext uri="{FF2B5EF4-FFF2-40B4-BE49-F238E27FC236}">
                <a16:creationId xmlns:a16="http://schemas.microsoft.com/office/drawing/2014/main" id="{BE6AA7D7-1045-668B-8639-8BDF97DA0BF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89204" y="4172576"/>
            <a:ext cx="470810" cy="470810"/>
          </a:xfrm>
          <a:prstGeom prst="rect">
            <a:avLst/>
          </a:prstGeom>
        </p:spPr>
      </p:pic>
      <p:pic>
        <p:nvPicPr>
          <p:cNvPr id="26" name="Graphic 25" descr="High voltage with solid fill">
            <a:extLst>
              <a:ext uri="{FF2B5EF4-FFF2-40B4-BE49-F238E27FC236}">
                <a16:creationId xmlns:a16="http://schemas.microsoft.com/office/drawing/2014/main" id="{F0B4B37C-1BD8-D0EB-CFBE-5E4506E1392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597377" y="4378643"/>
            <a:ext cx="384891" cy="384891"/>
          </a:xfrm>
          <a:prstGeom prst="rect">
            <a:avLst/>
          </a:prstGeom>
        </p:spPr>
      </p:pic>
      <p:pic>
        <p:nvPicPr>
          <p:cNvPr id="29" name="Graphic 28" descr="Gears with solid fill">
            <a:extLst>
              <a:ext uri="{FF2B5EF4-FFF2-40B4-BE49-F238E27FC236}">
                <a16:creationId xmlns:a16="http://schemas.microsoft.com/office/drawing/2014/main" id="{0CF5EEED-2356-51E4-47DE-DBE634E151DA}"/>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063353" y="4654743"/>
            <a:ext cx="457201" cy="457201"/>
          </a:xfrm>
          <a:prstGeom prst="rect">
            <a:avLst/>
          </a:prstGeom>
        </p:spPr>
      </p:pic>
      <p:sp>
        <p:nvSpPr>
          <p:cNvPr id="3" name="Title 1">
            <a:extLst>
              <a:ext uri="{FF2B5EF4-FFF2-40B4-BE49-F238E27FC236}">
                <a16:creationId xmlns:a16="http://schemas.microsoft.com/office/drawing/2014/main" id="{BB4CC6B3-C246-3C0F-AB62-DE6917B1210D}"/>
              </a:ext>
            </a:extLst>
          </p:cNvPr>
          <p:cNvSpPr txBox="1">
            <a:spLocks/>
          </p:cNvSpPr>
          <p:nvPr/>
        </p:nvSpPr>
        <p:spPr>
          <a:xfrm>
            <a:off x="797176" y="905850"/>
            <a:ext cx="9829814" cy="8463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pPr algn="l"/>
            <a:r>
              <a:rPr lang="en-GB" sz="1800" b="1">
                <a:solidFill>
                  <a:schemeClr val="bg1"/>
                </a:solidFill>
                <a:highlight>
                  <a:srgbClr val="F10166"/>
                </a:highlight>
                <a:latin typeface="+mn-lt"/>
                <a:ea typeface="+mn-ea"/>
                <a:cs typeface="+mn-cs"/>
              </a:rPr>
              <a:t>What can you do? The Stakes Spectrum helps you decide if/when (and how) digitalisation could work</a:t>
            </a:r>
          </a:p>
        </p:txBody>
      </p:sp>
    </p:spTree>
    <p:extLst>
      <p:ext uri="{BB962C8B-B14F-4D97-AF65-F5344CB8AC3E}">
        <p14:creationId xmlns:p14="http://schemas.microsoft.com/office/powerpoint/2010/main" val="2963487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FDA8A-21E3-CF60-2816-D000A589C358}"/>
            </a:ext>
          </a:extLst>
        </p:cNvPr>
        <p:cNvGrpSpPr/>
        <p:nvPr/>
      </p:nvGrpSpPr>
      <p:grpSpPr>
        <a:xfrm>
          <a:off x="0" y="0"/>
          <a:ext cx="0" cy="0"/>
          <a:chOff x="0" y="0"/>
          <a:chExt cx="0" cy="0"/>
        </a:xfrm>
      </p:grpSpPr>
      <p:sp>
        <p:nvSpPr>
          <p:cNvPr id="5" name="Text Placeholder 2">
            <a:extLst>
              <a:ext uri="{FF2B5EF4-FFF2-40B4-BE49-F238E27FC236}">
                <a16:creationId xmlns:a16="http://schemas.microsoft.com/office/drawing/2014/main" id="{B5A8A6DC-864F-9371-453C-68279E1EF43A}"/>
              </a:ext>
            </a:extLst>
          </p:cNvPr>
          <p:cNvSpPr txBox="1">
            <a:spLocks/>
          </p:cNvSpPr>
          <p:nvPr/>
        </p:nvSpPr>
        <p:spPr>
          <a:xfrm>
            <a:off x="2379332" y="2174433"/>
            <a:ext cx="6099475" cy="152558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400" kern="1200" spc="5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sz="2000" dirty="0"/>
              <a:t>Human behaviour is usually the - or one of the - most important reasons for the success or failure of an initiative </a:t>
            </a:r>
            <a:br>
              <a:rPr lang="en-GB" sz="2000" dirty="0"/>
            </a:br>
            <a:endParaRPr lang="en-GB" sz="2000" dirty="0"/>
          </a:p>
          <a:p>
            <a:r>
              <a:rPr lang="en-GB" sz="2000" dirty="0"/>
              <a:t>And yet it’s often left to chance.</a:t>
            </a:r>
          </a:p>
          <a:p>
            <a:br>
              <a:rPr lang="en-GB" sz="2000" dirty="0"/>
            </a:br>
            <a:r>
              <a:rPr lang="en-GB" sz="2000" dirty="0"/>
              <a:t>Here are a few tools that might help – then a chance to try it out for yourself. </a:t>
            </a:r>
          </a:p>
        </p:txBody>
      </p:sp>
      <p:sp>
        <p:nvSpPr>
          <p:cNvPr id="6" name="Slide Number Placeholder 5">
            <a:extLst>
              <a:ext uri="{FF2B5EF4-FFF2-40B4-BE49-F238E27FC236}">
                <a16:creationId xmlns:a16="http://schemas.microsoft.com/office/drawing/2014/main" id="{78C321AA-54C6-10E7-A24F-DD30BC4CBE41}"/>
              </a:ext>
            </a:extLst>
          </p:cNvPr>
          <p:cNvSpPr>
            <a:spLocks noGrp="1"/>
          </p:cNvSpPr>
          <p:nvPr>
            <p:ph type="sldNum" sz="quarter" idx="12"/>
          </p:nvPr>
        </p:nvSpPr>
        <p:spPr/>
        <p:txBody>
          <a:bodyPr/>
          <a:lstStyle/>
          <a:p>
            <a:pPr rtl="0"/>
            <a:fld id="{B5CEABB6-07DC-46E8-9B57-56EC44A396E5}" type="slidenum">
              <a:rPr lang="en-GB" noProof="0" smtClean="0"/>
              <a:t>2</a:t>
            </a:fld>
            <a:endParaRPr lang="en-GB" noProof="0"/>
          </a:p>
        </p:txBody>
      </p:sp>
      <p:sp>
        <p:nvSpPr>
          <p:cNvPr id="4" name="Title 1">
            <a:extLst>
              <a:ext uri="{FF2B5EF4-FFF2-40B4-BE49-F238E27FC236}">
                <a16:creationId xmlns:a16="http://schemas.microsoft.com/office/drawing/2014/main" id="{D67BC28C-A7FC-17B6-CFE6-FEC2FD19EAE4}"/>
              </a:ext>
            </a:extLst>
          </p:cNvPr>
          <p:cNvSpPr txBox="1">
            <a:spLocks/>
          </p:cNvSpPr>
          <p:nvPr/>
        </p:nvSpPr>
        <p:spPr>
          <a:xfrm>
            <a:off x="2344707" y="966074"/>
            <a:ext cx="6134100" cy="120491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GB" b="1"/>
              <a:t>WHY WE’RE HERE</a:t>
            </a:r>
            <a:endParaRPr lang="en-GB"/>
          </a:p>
        </p:txBody>
      </p:sp>
      <p:sp>
        <p:nvSpPr>
          <p:cNvPr id="7" name="Oval 6">
            <a:extLst>
              <a:ext uri="{FF2B5EF4-FFF2-40B4-BE49-F238E27FC236}">
                <a16:creationId xmlns:a16="http://schemas.microsoft.com/office/drawing/2014/main" id="{8BB5D46D-EF38-546B-8456-320E49417C75}"/>
              </a:ext>
            </a:extLst>
          </p:cNvPr>
          <p:cNvSpPr/>
          <p:nvPr/>
        </p:nvSpPr>
        <p:spPr>
          <a:xfrm>
            <a:off x="466725" y="2336583"/>
            <a:ext cx="1598283" cy="1598283"/>
          </a:xfrm>
          <a:prstGeom prst="ellipse">
            <a:avLst/>
          </a:prstGeom>
          <a:solidFill>
            <a:srgbClr val="F101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white and black symbol&#10;&#10;Description automatically generated">
            <a:extLst>
              <a:ext uri="{FF2B5EF4-FFF2-40B4-BE49-F238E27FC236}">
                <a16:creationId xmlns:a16="http://schemas.microsoft.com/office/drawing/2014/main" id="{86F67AB1-79EF-30A1-509E-A0B6B271F937}"/>
              </a:ext>
            </a:extLst>
          </p:cNvPr>
          <p:cNvPicPr>
            <a:picLocks noChangeAspect="1"/>
          </p:cNvPicPr>
          <p:nvPr/>
        </p:nvPicPr>
        <p:blipFill>
          <a:blip r:embed="rId3"/>
          <a:stretch>
            <a:fillRect/>
          </a:stretch>
        </p:blipFill>
        <p:spPr>
          <a:xfrm>
            <a:off x="803694" y="2616282"/>
            <a:ext cx="1038884" cy="1038884"/>
          </a:xfrm>
          <a:prstGeom prst="rect">
            <a:avLst/>
          </a:prstGeom>
        </p:spPr>
      </p:pic>
    </p:spTree>
    <p:extLst>
      <p:ext uri="{BB962C8B-B14F-4D97-AF65-F5344CB8AC3E}">
        <p14:creationId xmlns:p14="http://schemas.microsoft.com/office/powerpoint/2010/main" val="121897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7E51C-7E3B-0342-0BF3-16233E98C072}"/>
            </a:ext>
          </a:extLst>
        </p:cNvPr>
        <p:cNvGrpSpPr/>
        <p:nvPr/>
      </p:nvGrpSpPr>
      <p:grpSpPr>
        <a:xfrm>
          <a:off x="0" y="0"/>
          <a:ext cx="0" cy="0"/>
          <a:chOff x="0" y="0"/>
          <a:chExt cx="0" cy="0"/>
        </a:xfrm>
      </p:grpSpPr>
      <p:sp>
        <p:nvSpPr>
          <p:cNvPr id="13" name="Content Placeholder 3">
            <a:extLst>
              <a:ext uri="{FF2B5EF4-FFF2-40B4-BE49-F238E27FC236}">
                <a16:creationId xmlns:a16="http://schemas.microsoft.com/office/drawing/2014/main" id="{DC013EFE-4B60-624A-0432-0329DF902948}"/>
              </a:ext>
            </a:extLst>
          </p:cNvPr>
          <p:cNvSpPr txBox="1">
            <a:spLocks/>
          </p:cNvSpPr>
          <p:nvPr/>
        </p:nvSpPr>
        <p:spPr>
          <a:xfrm>
            <a:off x="5619011" y="3096032"/>
            <a:ext cx="5595846" cy="3038068"/>
          </a:xfrm>
          <a:prstGeom prst="rect">
            <a:avLst/>
          </a:prstGeom>
        </p:spPr>
        <p:style>
          <a:lnRef idx="2">
            <a:schemeClr val="dk1"/>
          </a:lnRef>
          <a:fillRef idx="1">
            <a:schemeClr val="lt1"/>
          </a:fillRef>
          <a:effectRef idx="0">
            <a:schemeClr val="dk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Proposition: customers offered a fitness watch (either free or subsidized) when buying life insurance. A 10% discount is applied on your policy if you achieve health goals over a 6 month period</a:t>
            </a:r>
          </a:p>
          <a:p>
            <a:r>
              <a:rPr lang="en-GB" sz="1600" dirty="0"/>
              <a:t>Result: </a:t>
            </a:r>
          </a:p>
          <a:p>
            <a:pPr lvl="1"/>
            <a:r>
              <a:rPr lang="en-GB" sz="1400" dirty="0"/>
              <a:t>For the subsidized watch (cost $250): 1.5% of customers said yes and 60% of them joined the programme (overall 0.8%)</a:t>
            </a:r>
          </a:p>
          <a:p>
            <a:pPr lvl="1"/>
            <a:r>
              <a:rPr lang="en-GB" sz="1400" dirty="0"/>
              <a:t>For the free watches, 35% said yes but only 35% </a:t>
            </a:r>
            <a:r>
              <a:rPr lang="en-GB" sz="1400" u="sng" dirty="0"/>
              <a:t>of them</a:t>
            </a:r>
            <a:r>
              <a:rPr lang="en-GB" sz="1400" dirty="0"/>
              <a:t> joined the programme – overall 12%</a:t>
            </a:r>
          </a:p>
          <a:p>
            <a:r>
              <a:rPr lang="en-GB" sz="1600" dirty="0"/>
              <a:t>Follow-up: sent out free watch to a sample of customers, but </a:t>
            </a:r>
            <a:r>
              <a:rPr lang="en-GB" sz="1600" u="sng" dirty="0"/>
              <a:t>only 20% activated </a:t>
            </a:r>
            <a:r>
              <a:rPr lang="en-GB" sz="1600" dirty="0"/>
              <a:t>their watch in the programme</a:t>
            </a:r>
          </a:p>
          <a:p>
            <a:endParaRPr lang="en-GB" sz="1050" dirty="0"/>
          </a:p>
        </p:txBody>
      </p:sp>
      <p:sp>
        <p:nvSpPr>
          <p:cNvPr id="2" name="Title 1">
            <a:extLst>
              <a:ext uri="{FF2B5EF4-FFF2-40B4-BE49-F238E27FC236}">
                <a16:creationId xmlns:a16="http://schemas.microsoft.com/office/drawing/2014/main" id="{61A96C2E-FC9A-D9B4-9E55-EFDFD6DED7E2}"/>
              </a:ext>
            </a:extLst>
          </p:cNvPr>
          <p:cNvSpPr>
            <a:spLocks noGrp="1"/>
          </p:cNvSpPr>
          <p:nvPr>
            <p:ph type="title"/>
          </p:nvPr>
        </p:nvSpPr>
        <p:spPr>
          <a:xfrm>
            <a:off x="5481729" y="1152771"/>
            <a:ext cx="5870411" cy="846301"/>
          </a:xfrm>
        </p:spPr>
        <p:txBody>
          <a:bodyPr>
            <a:noAutofit/>
          </a:bodyPr>
          <a:lstStyle/>
          <a:p>
            <a:r>
              <a:rPr lang="en-GB" sz="2000" b="1">
                <a:solidFill>
                  <a:srgbClr val="F10166"/>
                </a:solidFill>
              </a:rPr>
              <a:t>Re-think:</a:t>
            </a:r>
            <a:br>
              <a:rPr lang="en-GB" sz="2000"/>
            </a:br>
            <a:r>
              <a:rPr lang="en-GB" sz="2000"/>
              <a:t>without motivation, customers are unlikely to take action</a:t>
            </a:r>
          </a:p>
        </p:txBody>
      </p:sp>
      <p:sp>
        <p:nvSpPr>
          <p:cNvPr id="11" name="Slide Number Placeholder 10">
            <a:extLst>
              <a:ext uri="{FF2B5EF4-FFF2-40B4-BE49-F238E27FC236}">
                <a16:creationId xmlns:a16="http://schemas.microsoft.com/office/drawing/2014/main" id="{718EB58A-838D-EF59-67A3-CB43AE6A91D0}"/>
              </a:ext>
            </a:extLst>
          </p:cNvPr>
          <p:cNvSpPr>
            <a:spLocks noGrp="1"/>
          </p:cNvSpPr>
          <p:nvPr>
            <p:ph type="sldNum" sz="quarter" idx="12"/>
          </p:nvPr>
        </p:nvSpPr>
        <p:spPr/>
        <p:txBody>
          <a:bodyPr/>
          <a:lstStyle/>
          <a:p>
            <a:pPr rtl="0"/>
            <a:fld id="{B5CEABB6-07DC-46E8-9B57-56EC44A396E5}" type="slidenum">
              <a:rPr lang="en-GB" noProof="0" smtClean="0"/>
              <a:t>20</a:t>
            </a:fld>
            <a:endParaRPr lang="en-GB" noProof="0"/>
          </a:p>
        </p:txBody>
      </p:sp>
      <p:sp>
        <p:nvSpPr>
          <p:cNvPr id="12" name="Text Placeholder 2">
            <a:extLst>
              <a:ext uri="{FF2B5EF4-FFF2-40B4-BE49-F238E27FC236}">
                <a16:creationId xmlns:a16="http://schemas.microsoft.com/office/drawing/2014/main" id="{8C01793F-1EF9-4DFE-5BEE-232D89BCE9F3}"/>
              </a:ext>
            </a:extLst>
          </p:cNvPr>
          <p:cNvSpPr txBox="1">
            <a:spLocks/>
          </p:cNvSpPr>
          <p:nvPr/>
        </p:nvSpPr>
        <p:spPr>
          <a:xfrm>
            <a:off x="5481729" y="2483446"/>
            <a:ext cx="5157696"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b="1" cap="all" spc="150">
                <a:solidFill>
                  <a:schemeClr val="bg1"/>
                </a:solidFill>
                <a:highlight>
                  <a:srgbClr val="F10166"/>
                </a:highlight>
              </a:rPr>
              <a:t>Case study: wearable device &amp; insurance discounts</a:t>
            </a:r>
          </a:p>
        </p:txBody>
      </p:sp>
      <p:pic>
        <p:nvPicPr>
          <p:cNvPr id="7" name="Graphic 6" descr="Watch with solid fill">
            <a:extLst>
              <a:ext uri="{FF2B5EF4-FFF2-40B4-BE49-F238E27FC236}">
                <a16:creationId xmlns:a16="http://schemas.microsoft.com/office/drawing/2014/main" id="{ED878B7A-AE29-0094-CAC6-69064F18E9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57829" y="2332946"/>
            <a:ext cx="914400" cy="914400"/>
          </a:xfrm>
          <a:prstGeom prst="rect">
            <a:avLst/>
          </a:prstGeom>
        </p:spPr>
      </p:pic>
    </p:spTree>
    <p:extLst>
      <p:ext uri="{BB962C8B-B14F-4D97-AF65-F5344CB8AC3E}">
        <p14:creationId xmlns:p14="http://schemas.microsoft.com/office/powerpoint/2010/main" val="2874193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9E8D7-EB28-FE14-E832-A7563D866A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616BD1-A56B-6B6F-67F8-C4ED42618571}"/>
              </a:ext>
            </a:extLst>
          </p:cNvPr>
          <p:cNvSpPr>
            <a:spLocks noGrp="1"/>
          </p:cNvSpPr>
          <p:nvPr>
            <p:ph type="title"/>
          </p:nvPr>
        </p:nvSpPr>
        <p:spPr>
          <a:xfrm>
            <a:off x="7445829" y="700285"/>
            <a:ext cx="3906311" cy="846301"/>
          </a:xfrm>
        </p:spPr>
        <p:txBody>
          <a:bodyPr>
            <a:noAutofit/>
          </a:bodyPr>
          <a:lstStyle/>
          <a:p>
            <a:r>
              <a:rPr lang="en-GB" sz="2400" b="1">
                <a:solidFill>
                  <a:srgbClr val="F10166"/>
                </a:solidFill>
              </a:rPr>
              <a:t>The pitfall: </a:t>
            </a:r>
            <a:br>
              <a:rPr lang="en-GB" sz="2400" b="1">
                <a:solidFill>
                  <a:srgbClr val="F10166"/>
                </a:solidFill>
              </a:rPr>
            </a:br>
            <a:r>
              <a:rPr lang="en-GB" sz="2400"/>
              <a:t>Businesses</a:t>
            </a:r>
            <a:r>
              <a:rPr lang="en-GB" sz="2400" b="1">
                <a:solidFill>
                  <a:srgbClr val="F10166"/>
                </a:solidFill>
              </a:rPr>
              <a:t> </a:t>
            </a:r>
            <a:r>
              <a:rPr lang="en-GB" sz="2400"/>
              <a:t>assume they know what customers want (and so do they!)</a:t>
            </a:r>
            <a:br>
              <a:rPr lang="en-GB" sz="2400"/>
            </a:br>
            <a:br>
              <a:rPr lang="en-GB" sz="2400"/>
            </a:br>
            <a:r>
              <a:rPr lang="en-GB" sz="2400" b="1">
                <a:solidFill>
                  <a:srgbClr val="F10166"/>
                </a:solidFill>
              </a:rPr>
              <a:t>The Big Rethink: </a:t>
            </a:r>
            <a:br>
              <a:rPr lang="en-GB" sz="2400"/>
            </a:br>
            <a:r>
              <a:rPr lang="en-GB" sz="2400"/>
              <a:t>There’s some things customers can tell you about – and some things they can’t</a:t>
            </a:r>
            <a:br>
              <a:rPr lang="en-GB" sz="2400"/>
            </a:br>
            <a:br>
              <a:rPr lang="en-GB" sz="2400"/>
            </a:br>
            <a:r>
              <a:rPr lang="en-GB" sz="2400" b="1">
                <a:solidFill>
                  <a:srgbClr val="F10166"/>
                </a:solidFill>
              </a:rPr>
              <a:t>What you can do:</a:t>
            </a:r>
            <a:br>
              <a:rPr lang="en-GB" sz="2400" b="1">
                <a:solidFill>
                  <a:srgbClr val="F10166"/>
                </a:solidFill>
              </a:rPr>
            </a:br>
            <a:r>
              <a:rPr lang="en-GB" sz="2400"/>
              <a:t>listen to customers </a:t>
            </a:r>
            <a:r>
              <a:rPr lang="en-GB" sz="2400" i="1"/>
              <a:t>and</a:t>
            </a:r>
            <a:r>
              <a:rPr lang="en-GB" sz="2400"/>
              <a:t> observe their behaviour</a:t>
            </a:r>
            <a:br>
              <a:rPr lang="en-GB" sz="2400"/>
            </a:br>
            <a:br>
              <a:rPr lang="en-GB" sz="2400"/>
            </a:br>
            <a:br>
              <a:rPr lang="en-GB" sz="2400"/>
            </a:br>
            <a:endParaRPr lang="en-GB" sz="2400"/>
          </a:p>
        </p:txBody>
      </p:sp>
      <p:sp>
        <p:nvSpPr>
          <p:cNvPr id="11" name="Slide Number Placeholder 10">
            <a:extLst>
              <a:ext uri="{FF2B5EF4-FFF2-40B4-BE49-F238E27FC236}">
                <a16:creationId xmlns:a16="http://schemas.microsoft.com/office/drawing/2014/main" id="{E336F3F6-2EED-FAB1-3E95-CA05B081A352}"/>
              </a:ext>
            </a:extLst>
          </p:cNvPr>
          <p:cNvSpPr>
            <a:spLocks noGrp="1"/>
          </p:cNvSpPr>
          <p:nvPr>
            <p:ph type="sldNum" sz="quarter" idx="12"/>
          </p:nvPr>
        </p:nvSpPr>
        <p:spPr>
          <a:xfrm>
            <a:off x="8608940" y="6339091"/>
            <a:ext cx="2743200" cy="365125"/>
          </a:xfrm>
        </p:spPr>
        <p:txBody>
          <a:bodyPr/>
          <a:lstStyle/>
          <a:p>
            <a:pPr rtl="0"/>
            <a:fld id="{B5CEABB6-07DC-46E8-9B57-56EC44A396E5}" type="slidenum">
              <a:rPr lang="en-GB" noProof="0" smtClean="0"/>
              <a:t>21</a:t>
            </a:fld>
            <a:endParaRPr lang="en-GB" noProof="0"/>
          </a:p>
        </p:txBody>
      </p:sp>
      <p:sp>
        <p:nvSpPr>
          <p:cNvPr id="3" name="TextBox 2">
            <a:extLst>
              <a:ext uri="{FF2B5EF4-FFF2-40B4-BE49-F238E27FC236}">
                <a16:creationId xmlns:a16="http://schemas.microsoft.com/office/drawing/2014/main" id="{48C104CC-4F6B-DFDB-C742-16FE69A13B6D}"/>
              </a:ext>
            </a:extLst>
          </p:cNvPr>
          <p:cNvSpPr txBox="1"/>
          <p:nvPr/>
        </p:nvSpPr>
        <p:spPr>
          <a:xfrm flipH="1">
            <a:off x="1484564" y="-3659423"/>
            <a:ext cx="2050642" cy="13280559"/>
          </a:xfrm>
          <a:prstGeom prst="rect">
            <a:avLst/>
          </a:prstGeom>
          <a:noFill/>
        </p:spPr>
        <p:txBody>
          <a:bodyPr wrap="square" rtlCol="0">
            <a:spAutoFit/>
          </a:bodyPr>
          <a:lstStyle/>
          <a:p>
            <a:r>
              <a:rPr lang="en-GB" sz="85700" b="1"/>
              <a:t>4</a:t>
            </a:r>
          </a:p>
        </p:txBody>
      </p:sp>
    </p:spTree>
    <p:extLst>
      <p:ext uri="{BB962C8B-B14F-4D97-AF65-F5344CB8AC3E}">
        <p14:creationId xmlns:p14="http://schemas.microsoft.com/office/powerpoint/2010/main" val="2830206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5C8A4-443F-0243-ED41-7101B372D98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0050BE7-8C9E-C52D-5EE9-A6A4AB5C16DA}"/>
              </a:ext>
            </a:extLst>
          </p:cNvPr>
          <p:cNvSpPr>
            <a:spLocks noGrp="1"/>
          </p:cNvSpPr>
          <p:nvPr>
            <p:ph type="body" idx="1"/>
          </p:nvPr>
        </p:nvSpPr>
        <p:spPr>
          <a:xfrm>
            <a:off x="4802503" y="3529118"/>
            <a:ext cx="2586995" cy="823912"/>
          </a:xfrm>
        </p:spPr>
        <p:txBody>
          <a:bodyPr/>
          <a:lstStyle/>
          <a:p>
            <a:pPr algn="ctr"/>
            <a:r>
              <a:rPr lang="en-GB"/>
              <a:t>CONSIDER what customers </a:t>
            </a:r>
            <a:r>
              <a:rPr lang="en-GB" b="1"/>
              <a:t>can’t tell you about</a:t>
            </a:r>
          </a:p>
        </p:txBody>
      </p:sp>
      <p:sp>
        <p:nvSpPr>
          <p:cNvPr id="19" name="Oval 18">
            <a:extLst>
              <a:ext uri="{FF2B5EF4-FFF2-40B4-BE49-F238E27FC236}">
                <a16:creationId xmlns:a16="http://schemas.microsoft.com/office/drawing/2014/main" id="{0F054B46-EC5C-9CA1-D821-BAAB0C657BFE}"/>
              </a:ext>
            </a:extLst>
          </p:cNvPr>
          <p:cNvSpPr/>
          <p:nvPr/>
        </p:nvSpPr>
        <p:spPr>
          <a:xfrm>
            <a:off x="5736000" y="2184823"/>
            <a:ext cx="720000" cy="720000"/>
          </a:xfrm>
          <a:prstGeom prst="ellipse">
            <a:avLst/>
          </a:prstGeom>
          <a:solidFill>
            <a:srgbClr val="F101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24" name="Graphic 23" descr="Research with solid fill">
            <a:extLst>
              <a:ext uri="{FF2B5EF4-FFF2-40B4-BE49-F238E27FC236}">
                <a16:creationId xmlns:a16="http://schemas.microsoft.com/office/drawing/2014/main" id="{6D8C21BB-4119-7A8F-EF24-6FDCCD0CE8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22646" y="2270503"/>
            <a:ext cx="502920" cy="502920"/>
          </a:xfrm>
          <a:prstGeom prst="rect">
            <a:avLst/>
          </a:prstGeom>
        </p:spPr>
      </p:pic>
      <p:sp>
        <p:nvSpPr>
          <p:cNvPr id="7" name="Text Placeholder 2">
            <a:extLst>
              <a:ext uri="{FF2B5EF4-FFF2-40B4-BE49-F238E27FC236}">
                <a16:creationId xmlns:a16="http://schemas.microsoft.com/office/drawing/2014/main" id="{A3FC9551-33A3-7D34-D1BE-454EAC3EE7FF}"/>
              </a:ext>
            </a:extLst>
          </p:cNvPr>
          <p:cNvSpPr txBox="1">
            <a:spLocks/>
          </p:cNvSpPr>
          <p:nvPr/>
        </p:nvSpPr>
        <p:spPr>
          <a:xfrm>
            <a:off x="4856741" y="5023396"/>
            <a:ext cx="2478518" cy="82391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a:t>Then: OBSERVE their behaviour </a:t>
            </a:r>
          </a:p>
        </p:txBody>
      </p:sp>
      <p:sp>
        <p:nvSpPr>
          <p:cNvPr id="2" name="Title 1">
            <a:extLst>
              <a:ext uri="{FF2B5EF4-FFF2-40B4-BE49-F238E27FC236}">
                <a16:creationId xmlns:a16="http://schemas.microsoft.com/office/drawing/2014/main" id="{6F4BC6DF-04F7-DBF8-AC57-9562918CE7C0}"/>
              </a:ext>
            </a:extLst>
          </p:cNvPr>
          <p:cNvSpPr>
            <a:spLocks noGrp="1"/>
          </p:cNvSpPr>
          <p:nvPr>
            <p:ph type="title"/>
          </p:nvPr>
        </p:nvSpPr>
        <p:spPr>
          <a:xfrm>
            <a:off x="1885156" y="237730"/>
            <a:ext cx="8421688" cy="1325563"/>
          </a:xfrm>
        </p:spPr>
        <p:txBody>
          <a:bodyPr>
            <a:normAutofit/>
          </a:bodyPr>
          <a:lstStyle/>
          <a:p>
            <a:r>
              <a:rPr lang="en-GB" sz="2400" b="1">
                <a:solidFill>
                  <a:srgbClr val="F10166"/>
                </a:solidFill>
              </a:rPr>
              <a:t>The big Re-think: </a:t>
            </a:r>
            <a:br>
              <a:rPr lang="en-GB" sz="2400" b="1">
                <a:solidFill>
                  <a:srgbClr val="F10166"/>
                </a:solidFill>
              </a:rPr>
            </a:br>
            <a:r>
              <a:rPr lang="en-GB" sz="2400"/>
              <a:t>There are some things customers can tell you about – and some things they can’t</a:t>
            </a:r>
          </a:p>
        </p:txBody>
      </p:sp>
      <p:sp>
        <p:nvSpPr>
          <p:cNvPr id="5" name="Text Placeholder 4">
            <a:extLst>
              <a:ext uri="{FF2B5EF4-FFF2-40B4-BE49-F238E27FC236}">
                <a16:creationId xmlns:a16="http://schemas.microsoft.com/office/drawing/2014/main" id="{43113720-3551-15D9-D4EA-D55999BC583E}"/>
              </a:ext>
            </a:extLst>
          </p:cNvPr>
          <p:cNvSpPr>
            <a:spLocks noGrp="1"/>
          </p:cNvSpPr>
          <p:nvPr>
            <p:ph type="body" sz="quarter" idx="3"/>
          </p:nvPr>
        </p:nvSpPr>
        <p:spPr>
          <a:xfrm>
            <a:off x="1093511" y="2800934"/>
            <a:ext cx="2586998" cy="1374348"/>
          </a:xfrm>
        </p:spPr>
        <p:txBody>
          <a:bodyPr/>
          <a:lstStyle/>
          <a:p>
            <a:pPr algn="ctr"/>
            <a:r>
              <a:rPr lang="en-GB"/>
              <a:t>CONSIDER What customers </a:t>
            </a:r>
            <a:r>
              <a:rPr lang="en-GB" b="1"/>
              <a:t>can tell you about</a:t>
            </a:r>
          </a:p>
        </p:txBody>
      </p:sp>
      <p:sp>
        <p:nvSpPr>
          <p:cNvPr id="11" name="Slide Number Placeholder 10">
            <a:extLst>
              <a:ext uri="{FF2B5EF4-FFF2-40B4-BE49-F238E27FC236}">
                <a16:creationId xmlns:a16="http://schemas.microsoft.com/office/drawing/2014/main" id="{ECEDBE3B-15FB-58A8-F10D-A2A2BD289626}"/>
              </a:ext>
            </a:extLst>
          </p:cNvPr>
          <p:cNvSpPr>
            <a:spLocks noGrp="1"/>
          </p:cNvSpPr>
          <p:nvPr>
            <p:ph type="sldNum" sz="quarter" idx="12"/>
          </p:nvPr>
        </p:nvSpPr>
        <p:spPr>
          <a:xfrm>
            <a:off x="8635824" y="6292991"/>
            <a:ext cx="2743200" cy="365125"/>
          </a:xfrm>
        </p:spPr>
        <p:txBody>
          <a:bodyPr/>
          <a:lstStyle/>
          <a:p>
            <a:pPr rtl="0"/>
            <a:fld id="{B5CEABB6-07DC-46E8-9B57-56EC44A396E5}" type="slidenum">
              <a:rPr lang="en-GB" noProof="0" smtClean="0"/>
              <a:t>22</a:t>
            </a:fld>
            <a:endParaRPr lang="en-GB" noProof="0"/>
          </a:p>
        </p:txBody>
      </p:sp>
      <p:sp>
        <p:nvSpPr>
          <p:cNvPr id="14" name="Oval 13">
            <a:extLst>
              <a:ext uri="{FF2B5EF4-FFF2-40B4-BE49-F238E27FC236}">
                <a16:creationId xmlns:a16="http://schemas.microsoft.com/office/drawing/2014/main" id="{1F8252CF-9CCC-C010-694B-7D5A1F1ABBBC}"/>
              </a:ext>
            </a:extLst>
          </p:cNvPr>
          <p:cNvSpPr/>
          <p:nvPr/>
        </p:nvSpPr>
        <p:spPr>
          <a:xfrm>
            <a:off x="9336511" y="2184823"/>
            <a:ext cx="720000" cy="720000"/>
          </a:xfrm>
          <a:prstGeom prst="ellipse">
            <a:avLst/>
          </a:prstGeom>
          <a:solidFill>
            <a:srgbClr val="F101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15" name="Picture 14" descr="A light bulb with rays of light&#10;&#10;Description automatically generated">
            <a:extLst>
              <a:ext uri="{FF2B5EF4-FFF2-40B4-BE49-F238E27FC236}">
                <a16:creationId xmlns:a16="http://schemas.microsoft.com/office/drawing/2014/main" id="{9A488F93-8E20-EF0D-1E58-1DDE4C54B4A5}"/>
              </a:ext>
            </a:extLst>
          </p:cNvPr>
          <p:cNvPicPr>
            <a:picLocks noChangeAspect="1"/>
          </p:cNvPicPr>
          <p:nvPr/>
        </p:nvPicPr>
        <p:blipFill>
          <a:blip r:embed="rId5"/>
          <a:stretch>
            <a:fillRect/>
          </a:stretch>
        </p:blipFill>
        <p:spPr>
          <a:xfrm>
            <a:off x="9462511" y="2311733"/>
            <a:ext cx="468000" cy="468000"/>
          </a:xfrm>
          <a:prstGeom prst="rect">
            <a:avLst/>
          </a:prstGeom>
        </p:spPr>
      </p:pic>
      <p:sp>
        <p:nvSpPr>
          <p:cNvPr id="12" name="Oval 11">
            <a:extLst>
              <a:ext uri="{FF2B5EF4-FFF2-40B4-BE49-F238E27FC236}">
                <a16:creationId xmlns:a16="http://schemas.microsoft.com/office/drawing/2014/main" id="{1A7B7CCD-E1A7-EF94-D8F1-B25729CB5DAC}"/>
              </a:ext>
            </a:extLst>
          </p:cNvPr>
          <p:cNvSpPr/>
          <p:nvPr/>
        </p:nvSpPr>
        <p:spPr>
          <a:xfrm>
            <a:off x="2066632" y="2184823"/>
            <a:ext cx="720000" cy="720000"/>
          </a:xfrm>
          <a:prstGeom prst="ellipse">
            <a:avLst/>
          </a:prstGeom>
          <a:solidFill>
            <a:srgbClr val="F101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8" name="Text Placeholder 4">
            <a:extLst>
              <a:ext uri="{FF2B5EF4-FFF2-40B4-BE49-F238E27FC236}">
                <a16:creationId xmlns:a16="http://schemas.microsoft.com/office/drawing/2014/main" id="{501582C4-0B23-4E10-779D-D3A486166B7C}"/>
              </a:ext>
            </a:extLst>
          </p:cNvPr>
          <p:cNvSpPr txBox="1">
            <a:spLocks/>
          </p:cNvSpPr>
          <p:nvPr/>
        </p:nvSpPr>
        <p:spPr>
          <a:xfrm>
            <a:off x="8249054" y="3551222"/>
            <a:ext cx="2894913" cy="82391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a:t>Don’t use research to support existing theories</a:t>
            </a:r>
            <a:endParaRPr lang="en-GB" b="1"/>
          </a:p>
        </p:txBody>
      </p:sp>
      <p:pic>
        <p:nvPicPr>
          <p:cNvPr id="22" name="Graphic 21" descr="Scientific Thought outline">
            <a:extLst>
              <a:ext uri="{FF2B5EF4-FFF2-40B4-BE49-F238E27FC236}">
                <a16:creationId xmlns:a16="http://schemas.microsoft.com/office/drawing/2014/main" id="{9DD1418C-ED36-430D-8696-E8B14035311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52311" y="2270503"/>
            <a:ext cx="548640" cy="548640"/>
          </a:xfrm>
          <a:prstGeom prst="rect">
            <a:avLst/>
          </a:prstGeom>
        </p:spPr>
      </p:pic>
      <p:sp>
        <p:nvSpPr>
          <p:cNvPr id="10" name="Text Placeholder 2">
            <a:extLst>
              <a:ext uri="{FF2B5EF4-FFF2-40B4-BE49-F238E27FC236}">
                <a16:creationId xmlns:a16="http://schemas.microsoft.com/office/drawing/2014/main" id="{7EB75547-03E8-01E8-8AE6-E81471471341}"/>
              </a:ext>
            </a:extLst>
          </p:cNvPr>
          <p:cNvSpPr txBox="1">
            <a:spLocks/>
          </p:cNvSpPr>
          <p:nvPr/>
        </p:nvSpPr>
        <p:spPr>
          <a:xfrm>
            <a:off x="1201991" y="4611440"/>
            <a:ext cx="2478518" cy="82391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a:t>Then: ASK THEM</a:t>
            </a:r>
            <a:endParaRPr lang="en-GB" b="1"/>
          </a:p>
        </p:txBody>
      </p:sp>
      <p:sp>
        <p:nvSpPr>
          <p:cNvPr id="21" name="Text Placeholder 2">
            <a:extLst>
              <a:ext uri="{FF2B5EF4-FFF2-40B4-BE49-F238E27FC236}">
                <a16:creationId xmlns:a16="http://schemas.microsoft.com/office/drawing/2014/main" id="{5BE18443-D679-42D6-1573-486AFE7F11E9}"/>
              </a:ext>
            </a:extLst>
          </p:cNvPr>
          <p:cNvSpPr txBox="1">
            <a:spLocks/>
          </p:cNvSpPr>
          <p:nvPr/>
        </p:nvSpPr>
        <p:spPr>
          <a:xfrm>
            <a:off x="8511492" y="4712975"/>
            <a:ext cx="2478518" cy="82391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a:t>SEARCH FOR ILLUMINATION</a:t>
            </a:r>
          </a:p>
        </p:txBody>
      </p:sp>
      <p:pic>
        <p:nvPicPr>
          <p:cNvPr id="4" name="Graphic 3" descr="Chevron arrows outline">
            <a:extLst>
              <a:ext uri="{FF2B5EF4-FFF2-40B4-BE49-F238E27FC236}">
                <a16:creationId xmlns:a16="http://schemas.microsoft.com/office/drawing/2014/main" id="{DC4DDFD3-B6C3-7422-AF02-E7C246D22FD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5400000">
            <a:off x="2040026" y="4376254"/>
            <a:ext cx="523583" cy="470372"/>
          </a:xfrm>
          <a:prstGeom prst="rect">
            <a:avLst/>
          </a:prstGeom>
        </p:spPr>
      </p:pic>
      <p:pic>
        <p:nvPicPr>
          <p:cNvPr id="8" name="Graphic 7" descr="Chevron arrows outline">
            <a:extLst>
              <a:ext uri="{FF2B5EF4-FFF2-40B4-BE49-F238E27FC236}">
                <a16:creationId xmlns:a16="http://schemas.microsoft.com/office/drawing/2014/main" id="{0DD1164A-E983-4DB0-B900-B54C8C5FFDE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5400000">
            <a:off x="5841491" y="4376254"/>
            <a:ext cx="523583" cy="470372"/>
          </a:xfrm>
          <a:prstGeom prst="rect">
            <a:avLst/>
          </a:prstGeom>
        </p:spPr>
      </p:pic>
      <p:pic>
        <p:nvPicPr>
          <p:cNvPr id="13" name="Graphic 12" descr="Chevron arrows outline">
            <a:extLst>
              <a:ext uri="{FF2B5EF4-FFF2-40B4-BE49-F238E27FC236}">
                <a16:creationId xmlns:a16="http://schemas.microsoft.com/office/drawing/2014/main" id="{54BDAD8F-519B-5590-9E75-9FE1C9266A1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5400000">
            <a:off x="9562889" y="4395775"/>
            <a:ext cx="523583" cy="470372"/>
          </a:xfrm>
          <a:prstGeom prst="rect">
            <a:avLst/>
          </a:prstGeom>
        </p:spPr>
      </p:pic>
    </p:spTree>
    <p:extLst>
      <p:ext uri="{BB962C8B-B14F-4D97-AF65-F5344CB8AC3E}">
        <p14:creationId xmlns:p14="http://schemas.microsoft.com/office/powerpoint/2010/main" val="147615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579D0-5DA4-89E2-0B2E-6D736AFDE35D}"/>
              </a:ext>
            </a:extLst>
          </p:cNvPr>
          <p:cNvSpPr>
            <a:spLocks noGrp="1"/>
          </p:cNvSpPr>
          <p:nvPr>
            <p:ph type="title"/>
          </p:nvPr>
        </p:nvSpPr>
        <p:spPr>
          <a:xfrm>
            <a:off x="1885156" y="892177"/>
            <a:ext cx="8421688" cy="460373"/>
          </a:xfrm>
        </p:spPr>
        <p:txBody>
          <a:bodyPr>
            <a:normAutofit fontScale="90000"/>
          </a:bodyPr>
          <a:lstStyle/>
          <a:p>
            <a:r>
              <a:rPr lang="en-GB" sz="2800" err="1"/>
              <a:t>WHat</a:t>
            </a:r>
            <a:r>
              <a:rPr lang="en-GB" sz="2800"/>
              <a:t> have we covered today</a:t>
            </a:r>
            <a:endParaRPr lang="en-GB"/>
          </a:p>
        </p:txBody>
      </p:sp>
      <p:sp>
        <p:nvSpPr>
          <p:cNvPr id="4" name="Text Placeholder 3">
            <a:extLst>
              <a:ext uri="{FF2B5EF4-FFF2-40B4-BE49-F238E27FC236}">
                <a16:creationId xmlns:a16="http://schemas.microsoft.com/office/drawing/2014/main" id="{B3C2F567-F866-0585-E3B4-5D7773DC15A6}"/>
              </a:ext>
            </a:extLst>
          </p:cNvPr>
          <p:cNvSpPr>
            <a:spLocks noGrp="1"/>
          </p:cNvSpPr>
          <p:nvPr>
            <p:ph type="body" idx="1"/>
          </p:nvPr>
        </p:nvSpPr>
        <p:spPr>
          <a:xfrm>
            <a:off x="1311558" y="2026999"/>
            <a:ext cx="2196619" cy="343061"/>
          </a:xfrm>
        </p:spPr>
        <p:txBody>
          <a:bodyPr/>
          <a:lstStyle/>
          <a:p>
            <a:r>
              <a:rPr lang="en-GB" sz="16600" b="1"/>
              <a:t>1</a:t>
            </a:r>
          </a:p>
        </p:txBody>
      </p:sp>
      <p:sp>
        <p:nvSpPr>
          <p:cNvPr id="5" name="Text Placeholder 4">
            <a:extLst>
              <a:ext uri="{FF2B5EF4-FFF2-40B4-BE49-F238E27FC236}">
                <a16:creationId xmlns:a16="http://schemas.microsoft.com/office/drawing/2014/main" id="{E0425B95-0F1D-13D6-1DBF-6555EB5936A1}"/>
              </a:ext>
            </a:extLst>
          </p:cNvPr>
          <p:cNvSpPr>
            <a:spLocks noGrp="1"/>
          </p:cNvSpPr>
          <p:nvPr>
            <p:ph type="body" idx="21"/>
          </p:nvPr>
        </p:nvSpPr>
        <p:spPr>
          <a:xfrm>
            <a:off x="1487181" y="2930464"/>
            <a:ext cx="1845511" cy="343061"/>
          </a:xfrm>
        </p:spPr>
        <p:txBody>
          <a:bodyPr/>
          <a:lstStyle/>
          <a:p>
            <a:r>
              <a:rPr lang="en-GB" sz="1200" b="1">
                <a:solidFill>
                  <a:srgbClr val="F10166"/>
                </a:solidFill>
              </a:rPr>
              <a:t>THE PITFALL:</a:t>
            </a:r>
            <a:br>
              <a:rPr lang="en-GB" sz="1200" b="1">
                <a:solidFill>
                  <a:srgbClr val="F10166"/>
                </a:solidFill>
              </a:rPr>
            </a:br>
            <a:r>
              <a:rPr lang="en-GB" sz="1200"/>
              <a:t>Businesses tend to</a:t>
            </a:r>
            <a:br>
              <a:rPr lang="en-GB" sz="1200"/>
            </a:br>
            <a:r>
              <a:rPr lang="en-GB" sz="1200"/>
              <a:t>oversimplify people</a:t>
            </a:r>
          </a:p>
          <a:p>
            <a:br>
              <a:rPr lang="en-GB" sz="400"/>
            </a:br>
            <a:br>
              <a:rPr lang="en-GB" sz="1200"/>
            </a:br>
            <a:br>
              <a:rPr lang="en-GB" sz="1200"/>
            </a:br>
            <a:r>
              <a:rPr lang="en-GB" sz="1200" b="1">
                <a:solidFill>
                  <a:srgbClr val="F10166"/>
                </a:solidFill>
              </a:rPr>
              <a:t>THE BIG RE-THINK:</a:t>
            </a:r>
            <a:br>
              <a:rPr lang="en-GB" sz="1200"/>
            </a:br>
            <a:r>
              <a:rPr lang="en-GB" sz="1200"/>
              <a:t>Human behaviour is </a:t>
            </a:r>
            <a:br>
              <a:rPr lang="en-GB" sz="1200"/>
            </a:br>
            <a:r>
              <a:rPr lang="en-GB" sz="1200"/>
              <a:t>highly complex (and context specific)</a:t>
            </a:r>
            <a:br>
              <a:rPr lang="en-GB" sz="1200"/>
            </a:br>
            <a:br>
              <a:rPr lang="en-GB" sz="1200"/>
            </a:br>
            <a:r>
              <a:rPr lang="en-GB" sz="1200" b="1">
                <a:solidFill>
                  <a:srgbClr val="F10166"/>
                </a:solidFill>
              </a:rPr>
              <a:t>WHAT YOU CAN DO </a:t>
            </a:r>
            <a:br>
              <a:rPr lang="en-GB" sz="1200"/>
            </a:br>
            <a:r>
              <a:rPr lang="en-GB" sz="1200"/>
              <a:t>Ensure your idea is not just logical but also “psycho-Logical”</a:t>
            </a:r>
          </a:p>
        </p:txBody>
      </p:sp>
      <p:sp>
        <p:nvSpPr>
          <p:cNvPr id="7" name="Text Placeholder 6">
            <a:extLst>
              <a:ext uri="{FF2B5EF4-FFF2-40B4-BE49-F238E27FC236}">
                <a16:creationId xmlns:a16="http://schemas.microsoft.com/office/drawing/2014/main" id="{B5524C06-9889-581B-4D41-6D084DDA1CBF}"/>
              </a:ext>
            </a:extLst>
          </p:cNvPr>
          <p:cNvSpPr>
            <a:spLocks noGrp="1"/>
          </p:cNvSpPr>
          <p:nvPr>
            <p:ph type="body" idx="18"/>
          </p:nvPr>
        </p:nvSpPr>
        <p:spPr>
          <a:xfrm>
            <a:off x="3707607" y="2041681"/>
            <a:ext cx="2145049" cy="343061"/>
          </a:xfrm>
        </p:spPr>
        <p:txBody>
          <a:bodyPr/>
          <a:lstStyle/>
          <a:p>
            <a:r>
              <a:rPr lang="en-GB" sz="16600" b="1"/>
              <a:t>2</a:t>
            </a:r>
          </a:p>
        </p:txBody>
      </p:sp>
      <p:sp>
        <p:nvSpPr>
          <p:cNvPr id="8" name="Text Placeholder 7">
            <a:extLst>
              <a:ext uri="{FF2B5EF4-FFF2-40B4-BE49-F238E27FC236}">
                <a16:creationId xmlns:a16="http://schemas.microsoft.com/office/drawing/2014/main" id="{5EA563CC-093E-F2B9-F8F9-B10042C0AC63}"/>
              </a:ext>
            </a:extLst>
          </p:cNvPr>
          <p:cNvSpPr>
            <a:spLocks noGrp="1"/>
          </p:cNvSpPr>
          <p:nvPr>
            <p:ph type="body" idx="22"/>
          </p:nvPr>
        </p:nvSpPr>
        <p:spPr>
          <a:xfrm>
            <a:off x="3836913" y="2945146"/>
            <a:ext cx="1855949" cy="343061"/>
          </a:xfrm>
        </p:spPr>
        <p:txBody>
          <a:bodyPr/>
          <a:lstStyle/>
          <a:p>
            <a:r>
              <a:rPr lang="en-GB" sz="1200" b="1">
                <a:solidFill>
                  <a:srgbClr val="F10166"/>
                </a:solidFill>
              </a:rPr>
              <a:t>THE PITFALL:</a:t>
            </a:r>
            <a:br>
              <a:rPr lang="en-GB" sz="1200" b="1">
                <a:solidFill>
                  <a:srgbClr val="F10166"/>
                </a:solidFill>
              </a:rPr>
            </a:br>
            <a:r>
              <a:rPr lang="en-GB" sz="1200"/>
              <a:t>Businesses</a:t>
            </a:r>
            <a:r>
              <a:rPr lang="en-GB" sz="1200" b="1">
                <a:solidFill>
                  <a:srgbClr val="F10166"/>
                </a:solidFill>
              </a:rPr>
              <a:t> </a:t>
            </a:r>
            <a:r>
              <a:rPr lang="en-GB" sz="1200"/>
              <a:t>overestimate their customers’ interest and motivation</a:t>
            </a:r>
            <a:br>
              <a:rPr lang="en-GB" sz="1200"/>
            </a:br>
            <a:br>
              <a:rPr lang="en-GB" sz="1200"/>
            </a:br>
            <a:r>
              <a:rPr lang="en-GB" sz="1200" b="1">
                <a:solidFill>
                  <a:srgbClr val="F10166"/>
                </a:solidFill>
              </a:rPr>
              <a:t>THE BIG RETHINK:</a:t>
            </a:r>
            <a:br>
              <a:rPr lang="en-GB" sz="1200"/>
            </a:br>
            <a:r>
              <a:rPr lang="en-GB" sz="1200"/>
              <a:t>without motivation, customers are unlikely to take action</a:t>
            </a:r>
            <a:br>
              <a:rPr lang="en-GB" sz="1200"/>
            </a:br>
            <a:br>
              <a:rPr lang="en-GB" sz="1200"/>
            </a:br>
            <a:r>
              <a:rPr lang="en-GB" sz="1200" b="1">
                <a:solidFill>
                  <a:srgbClr val="F10166"/>
                </a:solidFill>
              </a:rPr>
              <a:t>WHAT YOU CAN DO </a:t>
            </a:r>
            <a:br>
              <a:rPr lang="en-GB" sz="1200"/>
            </a:br>
            <a:r>
              <a:rPr lang="en-GB" sz="1200"/>
              <a:t>Diagnose the behavioural barriers to better overcome them</a:t>
            </a:r>
          </a:p>
        </p:txBody>
      </p:sp>
      <p:sp>
        <p:nvSpPr>
          <p:cNvPr id="10" name="Text Placeholder 9">
            <a:extLst>
              <a:ext uri="{FF2B5EF4-FFF2-40B4-BE49-F238E27FC236}">
                <a16:creationId xmlns:a16="http://schemas.microsoft.com/office/drawing/2014/main" id="{01EA8FFF-0867-A449-8AD6-CC88224537CD}"/>
              </a:ext>
            </a:extLst>
          </p:cNvPr>
          <p:cNvSpPr>
            <a:spLocks noGrp="1"/>
          </p:cNvSpPr>
          <p:nvPr>
            <p:ph type="body" idx="19"/>
          </p:nvPr>
        </p:nvSpPr>
        <p:spPr>
          <a:xfrm>
            <a:off x="6198271" y="2041681"/>
            <a:ext cx="2132985" cy="343061"/>
          </a:xfrm>
        </p:spPr>
        <p:txBody>
          <a:bodyPr/>
          <a:lstStyle/>
          <a:p>
            <a:r>
              <a:rPr lang="en-GB" sz="16600" b="1"/>
              <a:t>3</a:t>
            </a:r>
          </a:p>
        </p:txBody>
      </p:sp>
      <p:sp>
        <p:nvSpPr>
          <p:cNvPr id="11" name="Text Placeholder 10">
            <a:extLst>
              <a:ext uri="{FF2B5EF4-FFF2-40B4-BE49-F238E27FC236}">
                <a16:creationId xmlns:a16="http://schemas.microsoft.com/office/drawing/2014/main" id="{EF1CB35B-3F6F-7EB7-DD7D-8657E182F476}"/>
              </a:ext>
            </a:extLst>
          </p:cNvPr>
          <p:cNvSpPr>
            <a:spLocks noGrp="1"/>
          </p:cNvSpPr>
          <p:nvPr>
            <p:ph type="body" idx="23"/>
          </p:nvPr>
        </p:nvSpPr>
        <p:spPr>
          <a:xfrm>
            <a:off x="6327577" y="2945146"/>
            <a:ext cx="1845511" cy="343061"/>
          </a:xfrm>
        </p:spPr>
        <p:txBody>
          <a:bodyPr/>
          <a:lstStyle/>
          <a:p>
            <a:r>
              <a:rPr lang="en-GB" sz="1200" b="1">
                <a:solidFill>
                  <a:srgbClr val="F10166"/>
                </a:solidFill>
              </a:rPr>
              <a:t>THE PITFALL:</a:t>
            </a:r>
            <a:br>
              <a:rPr lang="en-GB" sz="1200" b="1">
                <a:solidFill>
                  <a:srgbClr val="F10166"/>
                </a:solidFill>
              </a:rPr>
            </a:br>
            <a:r>
              <a:rPr lang="en-GB" sz="1200"/>
              <a:t>Businesses assume everything can be digitalised </a:t>
            </a:r>
          </a:p>
          <a:p>
            <a:br>
              <a:rPr lang="en-GB" sz="100"/>
            </a:br>
            <a:br>
              <a:rPr lang="en-GB" sz="1200"/>
            </a:br>
            <a:r>
              <a:rPr lang="en-GB" sz="1200" b="1">
                <a:solidFill>
                  <a:srgbClr val="F10166"/>
                </a:solidFill>
              </a:rPr>
              <a:t>THE BIG RE-THINK:</a:t>
            </a:r>
            <a:br>
              <a:rPr lang="en-GB" sz="1200" b="1">
                <a:solidFill>
                  <a:srgbClr val="F10166"/>
                </a:solidFill>
              </a:rPr>
            </a:br>
            <a:r>
              <a:rPr lang="en-GB" sz="1200"/>
              <a:t>familiarity and uncertainty will affect digital uptake</a:t>
            </a:r>
            <a:br>
              <a:rPr lang="en-GB" sz="1200"/>
            </a:br>
            <a:br>
              <a:rPr lang="en-GB" sz="1200"/>
            </a:br>
            <a:r>
              <a:rPr lang="en-GB" sz="1200" b="1">
                <a:solidFill>
                  <a:srgbClr val="F10166"/>
                </a:solidFill>
              </a:rPr>
              <a:t>WHAT YOU CAN DO</a:t>
            </a:r>
            <a:br>
              <a:rPr lang="en-GB" sz="1200" b="1">
                <a:solidFill>
                  <a:srgbClr val="F10166"/>
                </a:solidFill>
              </a:rPr>
            </a:br>
            <a:r>
              <a:rPr lang="en-GB" sz="1200"/>
              <a:t>The Stakes Spectrum helps you decide if/when (and how) digitalisation could work</a:t>
            </a:r>
          </a:p>
        </p:txBody>
      </p:sp>
      <p:sp>
        <p:nvSpPr>
          <p:cNvPr id="13" name="Text Placeholder 12">
            <a:extLst>
              <a:ext uri="{FF2B5EF4-FFF2-40B4-BE49-F238E27FC236}">
                <a16:creationId xmlns:a16="http://schemas.microsoft.com/office/drawing/2014/main" id="{2615FD14-7116-FE54-F6C5-6C48717135B2}"/>
              </a:ext>
            </a:extLst>
          </p:cNvPr>
          <p:cNvSpPr>
            <a:spLocks noGrp="1"/>
          </p:cNvSpPr>
          <p:nvPr>
            <p:ph type="body" idx="20"/>
          </p:nvPr>
        </p:nvSpPr>
        <p:spPr>
          <a:xfrm>
            <a:off x="8618152" y="2026999"/>
            <a:ext cx="2132984" cy="343061"/>
          </a:xfrm>
        </p:spPr>
        <p:txBody>
          <a:bodyPr/>
          <a:lstStyle/>
          <a:p>
            <a:r>
              <a:rPr lang="en-GB" sz="16600" b="1"/>
              <a:t>4</a:t>
            </a:r>
          </a:p>
        </p:txBody>
      </p:sp>
      <p:sp>
        <p:nvSpPr>
          <p:cNvPr id="14" name="Text Placeholder 13">
            <a:extLst>
              <a:ext uri="{FF2B5EF4-FFF2-40B4-BE49-F238E27FC236}">
                <a16:creationId xmlns:a16="http://schemas.microsoft.com/office/drawing/2014/main" id="{6DEB345D-7D8A-BA48-958B-D0B1B84E182D}"/>
              </a:ext>
            </a:extLst>
          </p:cNvPr>
          <p:cNvSpPr>
            <a:spLocks noGrp="1"/>
          </p:cNvSpPr>
          <p:nvPr>
            <p:ph type="body" idx="24"/>
          </p:nvPr>
        </p:nvSpPr>
        <p:spPr>
          <a:xfrm>
            <a:off x="8747458" y="2930464"/>
            <a:ext cx="1845510" cy="343061"/>
          </a:xfrm>
        </p:spPr>
        <p:txBody>
          <a:bodyPr/>
          <a:lstStyle/>
          <a:p>
            <a:r>
              <a:rPr lang="en-GB" sz="1200" b="1">
                <a:solidFill>
                  <a:srgbClr val="F10166"/>
                </a:solidFill>
              </a:rPr>
              <a:t>THE PITFALL:</a:t>
            </a:r>
            <a:br>
              <a:rPr lang="en-GB" sz="1200" b="1">
                <a:solidFill>
                  <a:srgbClr val="F10166"/>
                </a:solidFill>
              </a:rPr>
            </a:br>
            <a:r>
              <a:rPr lang="en-GB" sz="1200"/>
              <a:t>Businesses</a:t>
            </a:r>
            <a:r>
              <a:rPr lang="en-GB" sz="1200" b="1">
                <a:solidFill>
                  <a:srgbClr val="F10166"/>
                </a:solidFill>
              </a:rPr>
              <a:t> </a:t>
            </a:r>
            <a:r>
              <a:rPr lang="en-GB" sz="1200"/>
              <a:t>assume they know what customers want (and so do they!)</a:t>
            </a:r>
            <a:br>
              <a:rPr lang="en-GB" sz="1200"/>
            </a:br>
            <a:br>
              <a:rPr lang="en-GB" sz="1200"/>
            </a:br>
            <a:r>
              <a:rPr lang="en-GB" sz="1200" b="1">
                <a:solidFill>
                  <a:srgbClr val="F10166"/>
                </a:solidFill>
              </a:rPr>
              <a:t>THE BIG RE-THINK: </a:t>
            </a:r>
            <a:br>
              <a:rPr lang="en-GB" sz="1200"/>
            </a:br>
            <a:r>
              <a:rPr lang="en-GB" sz="1200"/>
              <a:t>Some things customers can tell you about – some things they can’t</a:t>
            </a:r>
            <a:br>
              <a:rPr lang="en-GB" sz="1200"/>
            </a:br>
            <a:br>
              <a:rPr lang="en-GB" sz="1200"/>
            </a:br>
            <a:r>
              <a:rPr lang="en-GB" sz="1200" b="1">
                <a:solidFill>
                  <a:srgbClr val="F10166"/>
                </a:solidFill>
              </a:rPr>
              <a:t>WHAT YOU CAN DO </a:t>
            </a:r>
            <a:r>
              <a:rPr lang="en-GB" sz="1200"/>
              <a:t>Truly listen to customers </a:t>
            </a:r>
            <a:r>
              <a:rPr lang="en-GB" sz="1200" i="1"/>
              <a:t>and</a:t>
            </a:r>
            <a:r>
              <a:rPr lang="en-GB" sz="1200"/>
              <a:t> observe their behaviour</a:t>
            </a:r>
            <a:br>
              <a:rPr lang="en-GB" sz="1200"/>
            </a:br>
            <a:br>
              <a:rPr lang="en-GB" sz="1200"/>
            </a:br>
            <a:br>
              <a:rPr lang="en-GB" sz="1200"/>
            </a:br>
            <a:endParaRPr lang="en-GB" sz="1200"/>
          </a:p>
        </p:txBody>
      </p:sp>
      <p:sp>
        <p:nvSpPr>
          <p:cNvPr id="17" name="Slide Number Placeholder 16">
            <a:extLst>
              <a:ext uri="{FF2B5EF4-FFF2-40B4-BE49-F238E27FC236}">
                <a16:creationId xmlns:a16="http://schemas.microsoft.com/office/drawing/2014/main" id="{59CE9BF2-2405-6625-2057-56B1E83FDC39}"/>
              </a:ext>
            </a:extLst>
          </p:cNvPr>
          <p:cNvSpPr>
            <a:spLocks noGrp="1"/>
          </p:cNvSpPr>
          <p:nvPr>
            <p:ph type="sldNum" sz="quarter" idx="12"/>
          </p:nvPr>
        </p:nvSpPr>
        <p:spPr/>
        <p:txBody>
          <a:bodyPr/>
          <a:lstStyle/>
          <a:p>
            <a:pPr rtl="0"/>
            <a:fld id="{B5CEABB6-07DC-46E8-9B57-56EC44A396E5}" type="slidenum">
              <a:rPr lang="en-GB" noProof="0" smtClean="0"/>
              <a:t>23</a:t>
            </a:fld>
            <a:endParaRPr lang="en-GB" noProof="0"/>
          </a:p>
        </p:txBody>
      </p:sp>
    </p:spTree>
    <p:extLst>
      <p:ext uri="{BB962C8B-B14F-4D97-AF65-F5344CB8AC3E}">
        <p14:creationId xmlns:p14="http://schemas.microsoft.com/office/powerpoint/2010/main" val="1468576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6040F-1C1F-9EBA-9594-F80639F7B133}"/>
              </a:ext>
            </a:extLst>
          </p:cNvPr>
          <p:cNvSpPr>
            <a:spLocks noGrp="1"/>
          </p:cNvSpPr>
          <p:nvPr>
            <p:ph type="title"/>
          </p:nvPr>
        </p:nvSpPr>
        <p:spPr>
          <a:xfrm>
            <a:off x="1885156" y="737529"/>
            <a:ext cx="8421688" cy="1325563"/>
          </a:xfrm>
        </p:spPr>
        <p:txBody>
          <a:bodyPr>
            <a:normAutofit/>
          </a:bodyPr>
          <a:lstStyle/>
          <a:p>
            <a:r>
              <a:rPr lang="en-GB" sz="2400" b="1">
                <a:solidFill>
                  <a:srgbClr val="F10166"/>
                </a:solidFill>
              </a:rPr>
              <a:t>THE FINAL WORD: </a:t>
            </a:r>
            <a:r>
              <a:rPr lang="en-GB" sz="2400"/>
              <a:t>Human behaviour is complex, and context-specific, so test everything</a:t>
            </a:r>
            <a:endParaRPr lang="en-GB" sz="1600"/>
          </a:p>
        </p:txBody>
      </p:sp>
      <p:sp>
        <p:nvSpPr>
          <p:cNvPr id="4" name="Content Placeholder 3">
            <a:extLst>
              <a:ext uri="{FF2B5EF4-FFF2-40B4-BE49-F238E27FC236}">
                <a16:creationId xmlns:a16="http://schemas.microsoft.com/office/drawing/2014/main" id="{B3F90E3E-5D88-461B-AF6E-1966C6545AE0}"/>
              </a:ext>
            </a:extLst>
          </p:cNvPr>
          <p:cNvSpPr>
            <a:spLocks noGrp="1"/>
          </p:cNvSpPr>
          <p:nvPr>
            <p:ph sz="half" idx="2"/>
          </p:nvPr>
        </p:nvSpPr>
        <p:spPr>
          <a:xfrm>
            <a:off x="1390650" y="2217739"/>
            <a:ext cx="4295775" cy="3748083"/>
          </a:xfrm>
        </p:spPr>
        <p:txBody>
          <a:bodyPr>
            <a:normAutofit fontScale="85000" lnSpcReduction="10000"/>
          </a:bodyPr>
          <a:lstStyle/>
          <a:p>
            <a:pPr algn="l" fontAlgn="auto"/>
            <a:r>
              <a:rPr lang="en-GB" sz="1800" b="1" cap="all" spc="150">
                <a:solidFill>
                  <a:schemeClr val="bg1"/>
                </a:solidFill>
                <a:highlight>
                  <a:srgbClr val="F10166"/>
                </a:highlight>
              </a:rPr>
              <a:t>Case study: how to nudge (typically older) customers to switch to Direct Debit?</a:t>
            </a:r>
          </a:p>
          <a:p>
            <a:pPr algn="l" fontAlgn="auto"/>
            <a:r>
              <a:rPr lang="en-GB" b="0" i="0">
                <a:effectLst/>
              </a:rPr>
              <a:t>We tested multiple versions</a:t>
            </a:r>
          </a:p>
          <a:p>
            <a:pPr marL="342900" indent="-342900" algn="l" fontAlgn="auto">
              <a:buFont typeface="+mj-lt"/>
              <a:buAutoNum type="arabicPeriod"/>
            </a:pPr>
            <a:r>
              <a:rPr lang="en-GB" b="1" i="0">
                <a:effectLst/>
              </a:rPr>
              <a:t>Control</a:t>
            </a:r>
            <a:r>
              <a:rPr lang="en-GB" b="0" i="0">
                <a:effectLst/>
              </a:rPr>
              <a:t>: the standard, traditional message</a:t>
            </a:r>
          </a:p>
          <a:p>
            <a:pPr marL="342900" indent="-342900" algn="l" fontAlgn="auto">
              <a:buFont typeface="+mj-lt"/>
              <a:buAutoNum type="arabicPeriod"/>
            </a:pPr>
            <a:r>
              <a:rPr lang="en-GB" b="1" i="0">
                <a:effectLst/>
              </a:rPr>
              <a:t>Salience</a:t>
            </a:r>
            <a:r>
              <a:rPr lang="en-GB" b="0" i="0">
                <a:effectLst/>
              </a:rPr>
              <a:t>: a re-written letter that drew attention to hassle of paying by cheque</a:t>
            </a:r>
            <a:r>
              <a:rPr lang="en-GB"/>
              <a:t> &amp; </a:t>
            </a:r>
            <a:r>
              <a:rPr lang="en-GB" b="0" i="0">
                <a:effectLst/>
              </a:rPr>
              <a:t>benefits of switching</a:t>
            </a:r>
          </a:p>
          <a:p>
            <a:pPr marL="342900" indent="-342900" algn="l" fontAlgn="auto">
              <a:buFont typeface="+mj-lt"/>
              <a:buAutoNum type="arabicPeriod"/>
            </a:pPr>
            <a:r>
              <a:rPr lang="en-GB" b="1" i="0">
                <a:effectLst/>
              </a:rPr>
              <a:t>Conditional incentive</a:t>
            </a:r>
            <a:r>
              <a:rPr lang="en-GB" b="0" i="0">
                <a:effectLst/>
              </a:rPr>
              <a:t>: the traditional message, but offering a £10 voucher when they switch.</a:t>
            </a:r>
          </a:p>
          <a:p>
            <a:pPr marL="342900" indent="-342900" algn="l" fontAlgn="auto">
              <a:buFont typeface="+mj-lt"/>
              <a:buAutoNum type="arabicPeriod"/>
            </a:pPr>
            <a:r>
              <a:rPr lang="en-GB" b="1" i="0">
                <a:effectLst/>
              </a:rPr>
              <a:t>Unconditional incentive</a:t>
            </a:r>
            <a:r>
              <a:rPr lang="en-GB" b="0" i="0">
                <a:effectLst/>
              </a:rPr>
              <a:t>: traditional message, but with a £5 voucher included in the letter (asks customers to "return the favour" by switching)</a:t>
            </a:r>
          </a:p>
          <a:p>
            <a:pPr marL="342900" indent="-342900" algn="l" fontAlgn="auto">
              <a:buFont typeface="+mj-lt"/>
              <a:buAutoNum type="arabicPeriod"/>
            </a:pPr>
            <a:r>
              <a:rPr lang="en-GB" b="1" i="0">
                <a:effectLst/>
              </a:rPr>
              <a:t>Active Choice</a:t>
            </a:r>
            <a:r>
              <a:rPr lang="en-GB" b="0" i="0">
                <a:effectLst/>
              </a:rPr>
              <a:t>: we re-framed the message in a way that "imposed" a response on customers (“We need to hear from you, updating us on your payment preference, whether you wish to switch or not”)</a:t>
            </a:r>
          </a:p>
          <a:p>
            <a:pPr marL="342900" indent="-342900" algn="l" fontAlgn="auto">
              <a:buFont typeface="+mj-lt"/>
              <a:buAutoNum type="arabicPeriod"/>
            </a:pPr>
            <a:endParaRPr lang="en-GB" b="0" i="0">
              <a:effectLst/>
            </a:endParaRPr>
          </a:p>
          <a:p>
            <a:pPr marL="342900" indent="-342900" algn="l" fontAlgn="auto">
              <a:buFont typeface="+mj-lt"/>
              <a:buAutoNum type="arabicPeriod"/>
            </a:pPr>
            <a:endParaRPr lang="en-GB"/>
          </a:p>
          <a:p>
            <a:pPr marL="342900" indent="-342900" algn="l" fontAlgn="auto">
              <a:buFont typeface="+mj-lt"/>
              <a:buAutoNum type="arabicPeriod"/>
            </a:pPr>
            <a:endParaRPr lang="en-GB" b="0" i="0">
              <a:effectLst/>
            </a:endParaRPr>
          </a:p>
          <a:p>
            <a:pPr marL="342900" indent="-342900" algn="l" fontAlgn="auto">
              <a:buFont typeface="+mj-lt"/>
              <a:buAutoNum type="arabicPeriod"/>
            </a:pPr>
            <a:endParaRPr lang="en-GB" b="0" i="0">
              <a:effectLst/>
            </a:endParaRPr>
          </a:p>
          <a:p>
            <a:endParaRPr lang="en-GB"/>
          </a:p>
          <a:p>
            <a:endParaRPr lang="en-GB"/>
          </a:p>
        </p:txBody>
      </p:sp>
      <p:sp>
        <p:nvSpPr>
          <p:cNvPr id="11" name="Slide Number Placeholder 10">
            <a:extLst>
              <a:ext uri="{FF2B5EF4-FFF2-40B4-BE49-F238E27FC236}">
                <a16:creationId xmlns:a16="http://schemas.microsoft.com/office/drawing/2014/main" id="{E1EC5A2F-F63F-586E-3FF1-EB3A590B0269}"/>
              </a:ext>
            </a:extLst>
          </p:cNvPr>
          <p:cNvSpPr>
            <a:spLocks noGrp="1"/>
          </p:cNvSpPr>
          <p:nvPr>
            <p:ph type="sldNum" sz="quarter" idx="12"/>
          </p:nvPr>
        </p:nvSpPr>
        <p:spPr>
          <a:xfrm>
            <a:off x="8535736" y="6344974"/>
            <a:ext cx="2743200" cy="365125"/>
          </a:xfrm>
        </p:spPr>
        <p:txBody>
          <a:bodyPr/>
          <a:lstStyle/>
          <a:p>
            <a:pPr rtl="0"/>
            <a:fld id="{B5CEABB6-07DC-46E8-9B57-56EC44A396E5}" type="slidenum">
              <a:rPr lang="en-GB" noProof="0" smtClean="0"/>
              <a:t>24</a:t>
            </a:fld>
            <a:endParaRPr lang="en-GB" noProof="0"/>
          </a:p>
        </p:txBody>
      </p:sp>
      <p:pic>
        <p:nvPicPr>
          <p:cNvPr id="8" name="Graphic 7" descr="Bank check with solid fill">
            <a:extLst>
              <a:ext uri="{FF2B5EF4-FFF2-40B4-BE49-F238E27FC236}">
                <a16:creationId xmlns:a16="http://schemas.microsoft.com/office/drawing/2014/main" id="{3497214D-FE7C-CEBB-097B-611E3E4E04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7017" y="2063092"/>
            <a:ext cx="1103633" cy="1103633"/>
          </a:xfrm>
          <a:prstGeom prst="rect">
            <a:avLst/>
          </a:prstGeom>
        </p:spPr>
      </p:pic>
      <p:sp>
        <p:nvSpPr>
          <p:cNvPr id="3" name="Text Placeholder 4">
            <a:extLst>
              <a:ext uri="{FF2B5EF4-FFF2-40B4-BE49-F238E27FC236}">
                <a16:creationId xmlns:a16="http://schemas.microsoft.com/office/drawing/2014/main" id="{244C8969-D253-4464-8646-CF069B536EE5}"/>
              </a:ext>
            </a:extLst>
          </p:cNvPr>
          <p:cNvSpPr txBox="1">
            <a:spLocks/>
          </p:cNvSpPr>
          <p:nvPr/>
        </p:nvSpPr>
        <p:spPr>
          <a:xfrm>
            <a:off x="7681225" y="1554958"/>
            <a:ext cx="2896671" cy="82391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GB"/>
              <a:t>Results </a:t>
            </a:r>
          </a:p>
        </p:txBody>
      </p:sp>
      <p:graphicFrame>
        <p:nvGraphicFramePr>
          <p:cNvPr id="5" name="Chart 4">
            <a:extLst>
              <a:ext uri="{FF2B5EF4-FFF2-40B4-BE49-F238E27FC236}">
                <a16:creationId xmlns:a16="http://schemas.microsoft.com/office/drawing/2014/main" id="{3AE6A1B1-CD76-2283-D9E2-D76942B5FED8}"/>
              </a:ext>
            </a:extLst>
          </p:cNvPr>
          <p:cNvGraphicFramePr/>
          <p:nvPr/>
        </p:nvGraphicFramePr>
        <p:xfrm>
          <a:off x="6035040" y="2544124"/>
          <a:ext cx="5243896" cy="34052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4391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A191-5CCC-43CB-BD83-4F80ED362608}"/>
              </a:ext>
            </a:extLst>
          </p:cNvPr>
          <p:cNvSpPr>
            <a:spLocks noGrp="1"/>
          </p:cNvSpPr>
          <p:nvPr>
            <p:ph type="title"/>
          </p:nvPr>
        </p:nvSpPr>
        <p:spPr>
          <a:xfrm>
            <a:off x="5476875" y="1671639"/>
            <a:ext cx="5111750" cy="1204912"/>
          </a:xfrm>
        </p:spPr>
        <p:txBody>
          <a:bodyPr rtlCol="0"/>
          <a:lstStyle/>
          <a:p>
            <a:pPr rtl="0"/>
            <a:r>
              <a:rPr lang="en-GB"/>
              <a:t>SUMMARY</a:t>
            </a:r>
          </a:p>
        </p:txBody>
      </p:sp>
      <p:sp>
        <p:nvSpPr>
          <p:cNvPr id="3" name="Content Placeholder 2">
            <a:extLst>
              <a:ext uri="{FF2B5EF4-FFF2-40B4-BE49-F238E27FC236}">
                <a16:creationId xmlns:a16="http://schemas.microsoft.com/office/drawing/2014/main" id="{E14BBEAF-B516-45F4-9EF6-A9F65111580F}"/>
              </a:ext>
            </a:extLst>
          </p:cNvPr>
          <p:cNvSpPr>
            <a:spLocks noGrp="1"/>
          </p:cNvSpPr>
          <p:nvPr>
            <p:ph type="body" idx="1"/>
          </p:nvPr>
        </p:nvSpPr>
        <p:spPr>
          <a:xfrm>
            <a:off x="5476875" y="2990626"/>
            <a:ext cx="5111750" cy="2195735"/>
          </a:xfrm>
        </p:spPr>
        <p:txBody>
          <a:bodyPr vert="horz" lIns="91440" tIns="45720" rIns="91440" bIns="45720" rtlCol="0" anchor="b">
            <a:normAutofit lnSpcReduction="10000"/>
          </a:bodyPr>
          <a:lstStyle/>
          <a:p>
            <a:r>
              <a:rPr lang="en-GB" sz="1600"/>
              <a:t>Behavioural Science gives you a more realistic framework for understanding human behaviour </a:t>
            </a:r>
          </a:p>
          <a:p>
            <a:r>
              <a:rPr lang="en-GB" sz="1600"/>
              <a:t>And it gives you a toolkit to translate this insights into strategies that achieve a better result: the nudges </a:t>
            </a:r>
          </a:p>
          <a:p>
            <a:r>
              <a:rPr lang="en-GB" sz="1600"/>
              <a:t>So whenever you face a </a:t>
            </a:r>
            <a:r>
              <a:rPr lang="en-GB" sz="1600" b="1"/>
              <a:t>customer behaviour </a:t>
            </a:r>
            <a:r>
              <a:rPr lang="en-GB" sz="1600"/>
              <a:t>challenge, behavioural science can probably help and achieve an uplift</a:t>
            </a:r>
          </a:p>
        </p:txBody>
      </p:sp>
      <p:sp>
        <p:nvSpPr>
          <p:cNvPr id="4" name="Date Placeholder 3">
            <a:extLst>
              <a:ext uri="{FF2B5EF4-FFF2-40B4-BE49-F238E27FC236}">
                <a16:creationId xmlns:a16="http://schemas.microsoft.com/office/drawing/2014/main" id="{13F8C8B5-F6EC-489B-BD0F-CD89A73CAB3A}"/>
              </a:ext>
            </a:extLst>
          </p:cNvPr>
          <p:cNvSpPr>
            <a:spLocks noGrp="1"/>
          </p:cNvSpPr>
          <p:nvPr>
            <p:ph type="dt" sz="half" idx="10"/>
          </p:nvPr>
        </p:nvSpPr>
        <p:spPr>
          <a:xfrm>
            <a:off x="838200" y="6356350"/>
            <a:ext cx="2743200" cy="365125"/>
          </a:xfrm>
        </p:spPr>
        <p:txBody>
          <a:bodyPr rtlCol="0"/>
          <a:lstStyle/>
          <a:p>
            <a:pPr rtl="0"/>
            <a:r>
              <a:rPr lang="en-GB"/>
              <a:t>20XX</a:t>
            </a:r>
          </a:p>
        </p:txBody>
      </p:sp>
      <p:sp>
        <p:nvSpPr>
          <p:cNvPr id="6" name="Slide Number Placeholder 5">
            <a:extLst>
              <a:ext uri="{FF2B5EF4-FFF2-40B4-BE49-F238E27FC236}">
                <a16:creationId xmlns:a16="http://schemas.microsoft.com/office/drawing/2014/main" id="{BAEFF51B-0E28-4171-AE7C-A31AAB42BC73}"/>
              </a:ext>
            </a:extLst>
          </p:cNvPr>
          <p:cNvSpPr>
            <a:spLocks noGrp="1"/>
          </p:cNvSpPr>
          <p:nvPr>
            <p:ph type="sldNum" sz="quarter" idx="12"/>
          </p:nvPr>
        </p:nvSpPr>
        <p:spPr>
          <a:xfrm>
            <a:off x="8610600" y="6356350"/>
            <a:ext cx="2743200" cy="365125"/>
          </a:xfrm>
        </p:spPr>
        <p:txBody>
          <a:bodyPr rtlCol="0"/>
          <a:lstStyle/>
          <a:p>
            <a:pPr rtl="0"/>
            <a:fld id="{B5CEABB6-07DC-46E8-9B57-56EC44A396E5}" type="slidenum">
              <a:rPr lang="en-GB" smtClean="0"/>
              <a:pPr rtl="0"/>
              <a:t>25</a:t>
            </a:fld>
            <a:endParaRPr lang="en-GB"/>
          </a:p>
        </p:txBody>
      </p:sp>
    </p:spTree>
    <p:extLst>
      <p:ext uri="{BB962C8B-B14F-4D97-AF65-F5344CB8AC3E}">
        <p14:creationId xmlns:p14="http://schemas.microsoft.com/office/powerpoint/2010/main" val="3900743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65568-9022-9178-3F92-38E1D12F953C}"/>
              </a:ext>
            </a:extLst>
          </p:cNvPr>
          <p:cNvSpPr>
            <a:spLocks noGrp="1"/>
          </p:cNvSpPr>
          <p:nvPr>
            <p:ph type="title"/>
          </p:nvPr>
        </p:nvSpPr>
        <p:spPr>
          <a:xfrm>
            <a:off x="7401832" y="877684"/>
            <a:ext cx="4577443" cy="846301"/>
          </a:xfrm>
        </p:spPr>
        <p:txBody>
          <a:bodyPr>
            <a:noAutofit/>
          </a:bodyPr>
          <a:lstStyle/>
          <a:p>
            <a:r>
              <a:rPr lang="en-GB" sz="2400" b="1" dirty="0" err="1">
                <a:solidFill>
                  <a:srgbClr val="F10166"/>
                </a:solidFill>
              </a:rPr>
              <a:t>ThE</a:t>
            </a:r>
            <a:r>
              <a:rPr lang="en-GB" sz="2400" b="1" dirty="0">
                <a:solidFill>
                  <a:srgbClr val="F10166"/>
                </a:solidFill>
              </a:rPr>
              <a:t> pitfall:</a:t>
            </a:r>
            <a:br>
              <a:rPr lang="en-GB" sz="2400" b="1" dirty="0">
                <a:solidFill>
                  <a:srgbClr val="F10166"/>
                </a:solidFill>
              </a:rPr>
            </a:br>
            <a:r>
              <a:rPr lang="en-GB" sz="2400" dirty="0"/>
              <a:t>we tend to</a:t>
            </a:r>
            <a:br>
              <a:rPr lang="en-GB" sz="2400" dirty="0"/>
            </a:br>
            <a:r>
              <a:rPr lang="en-GB" sz="2400" dirty="0"/>
              <a:t>oversimplify people</a:t>
            </a:r>
            <a:br>
              <a:rPr lang="en-GB" sz="2400" dirty="0"/>
            </a:br>
            <a:br>
              <a:rPr lang="en-GB" sz="2400" dirty="0"/>
            </a:br>
            <a:r>
              <a:rPr lang="en-GB" sz="2400" b="1" dirty="0">
                <a:solidFill>
                  <a:srgbClr val="F10166"/>
                </a:solidFill>
              </a:rPr>
              <a:t>The big Re-think: </a:t>
            </a:r>
            <a:br>
              <a:rPr lang="en-GB" sz="2400" dirty="0"/>
            </a:br>
            <a:r>
              <a:rPr lang="en-GB" sz="2400" dirty="0"/>
              <a:t>Human behaviour is </a:t>
            </a:r>
            <a:br>
              <a:rPr lang="en-GB" sz="2400" dirty="0"/>
            </a:br>
            <a:r>
              <a:rPr lang="en-GB" sz="2400" dirty="0"/>
              <a:t>highly complex (and context specific)</a:t>
            </a:r>
            <a:br>
              <a:rPr lang="en-GB" sz="2400" dirty="0"/>
            </a:br>
            <a:br>
              <a:rPr lang="en-GB" sz="2400" dirty="0"/>
            </a:br>
            <a:r>
              <a:rPr lang="en-GB" sz="2400" b="1" dirty="0">
                <a:solidFill>
                  <a:srgbClr val="F10166"/>
                </a:solidFill>
              </a:rPr>
              <a:t>What can you do? </a:t>
            </a:r>
            <a:br>
              <a:rPr lang="en-GB" sz="2400" dirty="0"/>
            </a:br>
            <a:r>
              <a:rPr lang="en-GB" sz="2400" dirty="0"/>
              <a:t>Ensure your idea is not just logical but also “psycho-Logical”</a:t>
            </a:r>
          </a:p>
        </p:txBody>
      </p:sp>
      <p:sp>
        <p:nvSpPr>
          <p:cNvPr id="11" name="Slide Number Placeholder 10">
            <a:extLst>
              <a:ext uri="{FF2B5EF4-FFF2-40B4-BE49-F238E27FC236}">
                <a16:creationId xmlns:a16="http://schemas.microsoft.com/office/drawing/2014/main" id="{CF878D46-16F2-5099-F512-C8C17C9D8FF7}"/>
              </a:ext>
            </a:extLst>
          </p:cNvPr>
          <p:cNvSpPr>
            <a:spLocks noGrp="1"/>
          </p:cNvSpPr>
          <p:nvPr>
            <p:ph type="sldNum" sz="quarter" idx="12"/>
          </p:nvPr>
        </p:nvSpPr>
        <p:spPr>
          <a:xfrm>
            <a:off x="8608940" y="6339091"/>
            <a:ext cx="2743200" cy="365125"/>
          </a:xfrm>
        </p:spPr>
        <p:txBody>
          <a:bodyPr/>
          <a:lstStyle/>
          <a:p>
            <a:pPr rtl="0"/>
            <a:fld id="{B5CEABB6-07DC-46E8-9B57-56EC44A396E5}" type="slidenum">
              <a:rPr lang="en-GB" noProof="0" smtClean="0"/>
              <a:t>3</a:t>
            </a:fld>
            <a:endParaRPr lang="en-GB" noProof="0"/>
          </a:p>
        </p:txBody>
      </p:sp>
      <p:sp>
        <p:nvSpPr>
          <p:cNvPr id="3" name="TextBox 2">
            <a:extLst>
              <a:ext uri="{FF2B5EF4-FFF2-40B4-BE49-F238E27FC236}">
                <a16:creationId xmlns:a16="http://schemas.microsoft.com/office/drawing/2014/main" id="{FC6336AB-1357-A620-2C42-95E14957F6D1}"/>
              </a:ext>
            </a:extLst>
          </p:cNvPr>
          <p:cNvSpPr txBox="1"/>
          <p:nvPr/>
        </p:nvSpPr>
        <p:spPr>
          <a:xfrm flipH="1">
            <a:off x="2102328" y="-3726551"/>
            <a:ext cx="4851829" cy="13280559"/>
          </a:xfrm>
          <a:prstGeom prst="rect">
            <a:avLst/>
          </a:prstGeom>
          <a:noFill/>
        </p:spPr>
        <p:txBody>
          <a:bodyPr wrap="square" rtlCol="0">
            <a:spAutoFit/>
          </a:bodyPr>
          <a:lstStyle/>
          <a:p>
            <a:r>
              <a:rPr lang="en-GB" sz="85700" b="1"/>
              <a:t>1</a:t>
            </a:r>
          </a:p>
        </p:txBody>
      </p:sp>
    </p:spTree>
    <p:extLst>
      <p:ext uri="{BB962C8B-B14F-4D97-AF65-F5344CB8AC3E}">
        <p14:creationId xmlns:p14="http://schemas.microsoft.com/office/powerpoint/2010/main" val="659305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ED900-1493-9526-D502-82261B7833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047F97-FD6A-CFA0-9DA1-E04A665A5D8C}"/>
              </a:ext>
            </a:extLst>
          </p:cNvPr>
          <p:cNvSpPr>
            <a:spLocks noGrp="1"/>
          </p:cNvSpPr>
          <p:nvPr>
            <p:ph type="title"/>
          </p:nvPr>
        </p:nvSpPr>
        <p:spPr>
          <a:xfrm>
            <a:off x="1885156" y="237730"/>
            <a:ext cx="8421688" cy="1325563"/>
          </a:xfrm>
        </p:spPr>
        <p:txBody>
          <a:bodyPr>
            <a:normAutofit/>
          </a:bodyPr>
          <a:lstStyle/>
          <a:p>
            <a:r>
              <a:rPr lang="en-GB" sz="2400" b="1">
                <a:solidFill>
                  <a:srgbClr val="F10166"/>
                </a:solidFill>
              </a:rPr>
              <a:t>The big Re-think: </a:t>
            </a:r>
            <a:r>
              <a:rPr lang="en-GB" sz="2400"/>
              <a:t>Human behaviour is </a:t>
            </a:r>
            <a:br>
              <a:rPr lang="en-GB" sz="2400"/>
            </a:br>
            <a:r>
              <a:rPr lang="en-GB" sz="2400"/>
              <a:t>highly complex (and context specific)</a:t>
            </a:r>
          </a:p>
        </p:txBody>
      </p:sp>
      <p:sp>
        <p:nvSpPr>
          <p:cNvPr id="3" name="Text Placeholder 2">
            <a:extLst>
              <a:ext uri="{FF2B5EF4-FFF2-40B4-BE49-F238E27FC236}">
                <a16:creationId xmlns:a16="http://schemas.microsoft.com/office/drawing/2014/main" id="{00BBFBDA-BDCE-4777-CB78-B0931E2CFFFD}"/>
              </a:ext>
            </a:extLst>
          </p:cNvPr>
          <p:cNvSpPr>
            <a:spLocks noGrp="1"/>
          </p:cNvSpPr>
          <p:nvPr>
            <p:ph type="body" idx="1"/>
          </p:nvPr>
        </p:nvSpPr>
        <p:spPr>
          <a:xfrm>
            <a:off x="1459005" y="2399111"/>
            <a:ext cx="4014696" cy="823912"/>
          </a:xfrm>
        </p:spPr>
        <p:txBody>
          <a:bodyPr/>
          <a:lstStyle/>
          <a:p>
            <a:r>
              <a:rPr lang="en-GB" b="1" dirty="0"/>
              <a:t>Ask yourself: </a:t>
            </a:r>
            <a:r>
              <a:rPr lang="en-GB" dirty="0"/>
              <a:t>Would you travel across town to save €5?</a:t>
            </a:r>
          </a:p>
        </p:txBody>
      </p:sp>
      <p:sp>
        <p:nvSpPr>
          <p:cNvPr id="4" name="Content Placeholder 3">
            <a:extLst>
              <a:ext uri="{FF2B5EF4-FFF2-40B4-BE49-F238E27FC236}">
                <a16:creationId xmlns:a16="http://schemas.microsoft.com/office/drawing/2014/main" id="{B7F51403-6AF7-B184-1F8B-356B7D7AA884}"/>
              </a:ext>
            </a:extLst>
          </p:cNvPr>
          <p:cNvSpPr>
            <a:spLocks noGrp="1"/>
          </p:cNvSpPr>
          <p:nvPr>
            <p:ph sz="half" idx="2"/>
          </p:nvPr>
        </p:nvSpPr>
        <p:spPr>
          <a:xfrm>
            <a:off x="1459005" y="3310135"/>
            <a:ext cx="4014696" cy="1997867"/>
          </a:xfrm>
        </p:spPr>
        <p:txBody>
          <a:bodyPr>
            <a:noAutofit/>
          </a:bodyPr>
          <a:lstStyle/>
          <a:p>
            <a:pPr>
              <a:spcBef>
                <a:spcPts val="600"/>
              </a:spcBef>
            </a:pPr>
            <a:r>
              <a:rPr lang="en-GB" dirty="0"/>
              <a:t>It depends!</a:t>
            </a:r>
          </a:p>
          <a:p>
            <a:pPr marL="285750" indent="-285750">
              <a:spcBef>
                <a:spcPts val="600"/>
              </a:spcBef>
              <a:buFontTx/>
              <a:buChar char="-"/>
            </a:pPr>
            <a:r>
              <a:rPr lang="en-GB" dirty="0"/>
              <a:t>If it’s for a €15 Jacket, 68% say yes</a:t>
            </a:r>
          </a:p>
          <a:p>
            <a:pPr marL="285750" indent="-285750">
              <a:spcBef>
                <a:spcPts val="600"/>
              </a:spcBef>
              <a:buFontTx/>
              <a:buChar char="-"/>
            </a:pPr>
            <a:r>
              <a:rPr lang="en-GB" dirty="0"/>
              <a:t>If it’s for a €125 Jacket, only 29% say yes</a:t>
            </a:r>
          </a:p>
          <a:p>
            <a:pPr>
              <a:spcBef>
                <a:spcPts val="600"/>
              </a:spcBef>
            </a:pPr>
            <a:r>
              <a:rPr lang="en-GB" dirty="0"/>
              <a:t>(Kahneman, Tversky, 1981)</a:t>
            </a:r>
          </a:p>
          <a:p>
            <a:pPr>
              <a:spcBef>
                <a:spcPts val="600"/>
              </a:spcBef>
            </a:pPr>
            <a:endParaRPr lang="en-GB" dirty="0"/>
          </a:p>
          <a:p>
            <a:pPr>
              <a:spcBef>
                <a:spcPts val="600"/>
              </a:spcBef>
            </a:pPr>
            <a:r>
              <a:rPr lang="en-GB" dirty="0"/>
              <a:t>We are like this too – in so many areas of life!</a:t>
            </a:r>
          </a:p>
          <a:p>
            <a:pPr>
              <a:spcBef>
                <a:spcPts val="600"/>
              </a:spcBef>
            </a:pPr>
            <a:endParaRPr lang="en-GB" b="1" dirty="0"/>
          </a:p>
          <a:p>
            <a:r>
              <a:rPr lang="en-GB" b="1" dirty="0">
                <a:sym typeface="Wingdings" panose="05000000000000000000" pitchFamily="2" charset="2"/>
              </a:rPr>
              <a:t> GOLDEN RULE: CONTEXT MATTERS</a:t>
            </a:r>
            <a:endParaRPr lang="en-GB" b="1" dirty="0"/>
          </a:p>
        </p:txBody>
      </p:sp>
      <p:sp>
        <p:nvSpPr>
          <p:cNvPr id="5" name="Text Placeholder 4">
            <a:extLst>
              <a:ext uri="{FF2B5EF4-FFF2-40B4-BE49-F238E27FC236}">
                <a16:creationId xmlns:a16="http://schemas.microsoft.com/office/drawing/2014/main" id="{2C0A5170-37AA-C6DE-E796-725FB0441A85}"/>
              </a:ext>
            </a:extLst>
          </p:cNvPr>
          <p:cNvSpPr>
            <a:spLocks noGrp="1"/>
          </p:cNvSpPr>
          <p:nvPr>
            <p:ph type="body" sz="quarter" idx="3"/>
          </p:nvPr>
        </p:nvSpPr>
        <p:spPr>
          <a:xfrm>
            <a:off x="6809266" y="2399111"/>
            <a:ext cx="4103149" cy="823912"/>
          </a:xfrm>
        </p:spPr>
        <p:txBody>
          <a:bodyPr/>
          <a:lstStyle/>
          <a:p>
            <a:r>
              <a:rPr lang="en-GB"/>
              <a:t>we mustn't </a:t>
            </a:r>
            <a:r>
              <a:rPr lang="en-GB" b="1"/>
              <a:t>over-simplify</a:t>
            </a:r>
            <a:r>
              <a:rPr lang="en-GB"/>
              <a:t> human behaviour. Instead, consider the role of: </a:t>
            </a:r>
          </a:p>
        </p:txBody>
      </p:sp>
      <p:sp>
        <p:nvSpPr>
          <p:cNvPr id="6" name="Content Placeholder 5">
            <a:extLst>
              <a:ext uri="{FF2B5EF4-FFF2-40B4-BE49-F238E27FC236}">
                <a16:creationId xmlns:a16="http://schemas.microsoft.com/office/drawing/2014/main" id="{388D35EB-F014-DB65-5605-175DC95529DE}"/>
              </a:ext>
            </a:extLst>
          </p:cNvPr>
          <p:cNvSpPr>
            <a:spLocks noGrp="1"/>
          </p:cNvSpPr>
          <p:nvPr>
            <p:ph sz="quarter" idx="4"/>
          </p:nvPr>
        </p:nvSpPr>
        <p:spPr>
          <a:xfrm>
            <a:off x="6809266" y="3310135"/>
            <a:ext cx="4201634" cy="1997867"/>
          </a:xfrm>
        </p:spPr>
        <p:txBody>
          <a:bodyPr>
            <a:noAutofit/>
          </a:bodyPr>
          <a:lstStyle/>
          <a:p>
            <a:pPr marL="285750" indent="-285750">
              <a:spcBef>
                <a:spcPts val="600"/>
              </a:spcBef>
              <a:buFont typeface="Arial" panose="020B0604020202020204" pitchFamily="34" charset="0"/>
              <a:buChar char="•"/>
            </a:pPr>
            <a:r>
              <a:rPr lang="en-GB"/>
              <a:t>Emotion</a:t>
            </a:r>
          </a:p>
          <a:p>
            <a:pPr marL="285750" indent="-285750">
              <a:spcBef>
                <a:spcPts val="600"/>
              </a:spcBef>
              <a:buFont typeface="Arial" panose="020B0604020202020204" pitchFamily="34" charset="0"/>
              <a:buChar char="•"/>
            </a:pPr>
            <a:r>
              <a:rPr lang="en-GB"/>
              <a:t>People’s biases and heuristics</a:t>
            </a:r>
          </a:p>
          <a:p>
            <a:pPr marL="285750" indent="-285750">
              <a:spcBef>
                <a:spcPts val="600"/>
              </a:spcBef>
              <a:buFont typeface="Arial" panose="020B0604020202020204" pitchFamily="34" charset="0"/>
              <a:buChar char="•"/>
            </a:pPr>
            <a:r>
              <a:rPr lang="en-GB"/>
              <a:t>What someone’s peers are going</a:t>
            </a:r>
          </a:p>
          <a:p>
            <a:pPr marL="285750" indent="-285750">
              <a:spcBef>
                <a:spcPts val="600"/>
              </a:spcBef>
              <a:buFont typeface="Arial" panose="020B0604020202020204" pitchFamily="34" charset="0"/>
              <a:buChar char="•"/>
            </a:pPr>
            <a:r>
              <a:rPr lang="en-GB"/>
              <a:t>Environment (e.g. how options are framed)</a:t>
            </a:r>
          </a:p>
          <a:p>
            <a:pPr marL="285750" indent="-285750">
              <a:spcBef>
                <a:spcPts val="600"/>
              </a:spcBef>
              <a:buFont typeface="Arial" panose="020B0604020202020204" pitchFamily="34" charset="0"/>
              <a:buChar char="•"/>
            </a:pPr>
            <a:r>
              <a:rPr lang="en-GB"/>
              <a:t>The messenger</a:t>
            </a:r>
          </a:p>
          <a:p>
            <a:pPr marL="285750" indent="-285750">
              <a:spcBef>
                <a:spcPts val="600"/>
              </a:spcBef>
              <a:buFont typeface="Arial" panose="020B0604020202020204" pitchFamily="34" charset="0"/>
              <a:buChar char="•"/>
            </a:pPr>
            <a:r>
              <a:rPr lang="en-GB"/>
              <a:t>Brand </a:t>
            </a:r>
          </a:p>
          <a:p>
            <a:pPr marL="285750" indent="-285750">
              <a:spcBef>
                <a:spcPts val="600"/>
              </a:spcBef>
              <a:buFont typeface="Arial" panose="020B0604020202020204" pitchFamily="34" charset="0"/>
              <a:buChar char="•"/>
            </a:pPr>
            <a:r>
              <a:rPr lang="en-GB"/>
              <a:t>Fairness and expectations</a:t>
            </a:r>
          </a:p>
          <a:p>
            <a:r>
              <a:rPr lang="en-GB" b="1">
                <a:sym typeface="Wingdings" panose="05000000000000000000" pitchFamily="2" charset="2"/>
              </a:rPr>
              <a:t> CRUCIAL QUESTION: HAS YOUR PRODUCT, IDEA OR CAMPAIGN TAKEN ACCOUNT OF THIS?</a:t>
            </a:r>
            <a:endParaRPr lang="en-GB"/>
          </a:p>
        </p:txBody>
      </p:sp>
      <p:sp>
        <p:nvSpPr>
          <p:cNvPr id="11" name="Slide Number Placeholder 10">
            <a:extLst>
              <a:ext uri="{FF2B5EF4-FFF2-40B4-BE49-F238E27FC236}">
                <a16:creationId xmlns:a16="http://schemas.microsoft.com/office/drawing/2014/main" id="{FFD89E49-0296-295C-F6C3-408E68761164}"/>
              </a:ext>
            </a:extLst>
          </p:cNvPr>
          <p:cNvSpPr>
            <a:spLocks noGrp="1"/>
          </p:cNvSpPr>
          <p:nvPr>
            <p:ph type="sldNum" sz="quarter" idx="12"/>
          </p:nvPr>
        </p:nvSpPr>
        <p:spPr/>
        <p:txBody>
          <a:bodyPr/>
          <a:lstStyle/>
          <a:p>
            <a:pPr rtl="0"/>
            <a:fld id="{B5CEABB6-07DC-46E8-9B57-56EC44A396E5}" type="slidenum">
              <a:rPr lang="en-GB" noProof="0" smtClean="0"/>
              <a:t>4</a:t>
            </a:fld>
            <a:endParaRPr lang="en-GB" noProof="0"/>
          </a:p>
        </p:txBody>
      </p:sp>
      <p:sp>
        <p:nvSpPr>
          <p:cNvPr id="14" name="Oval 13">
            <a:extLst>
              <a:ext uri="{FF2B5EF4-FFF2-40B4-BE49-F238E27FC236}">
                <a16:creationId xmlns:a16="http://schemas.microsoft.com/office/drawing/2014/main" id="{73327536-DB3C-7286-0F3C-DB7724412B98}"/>
              </a:ext>
            </a:extLst>
          </p:cNvPr>
          <p:cNvSpPr/>
          <p:nvPr/>
        </p:nvSpPr>
        <p:spPr>
          <a:xfrm>
            <a:off x="2987400" y="1440083"/>
            <a:ext cx="720000" cy="720000"/>
          </a:xfrm>
          <a:prstGeom prst="ellipse">
            <a:avLst/>
          </a:prstGeom>
          <a:solidFill>
            <a:srgbClr val="F101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15" name="Picture 14" descr="A light bulb with rays of light&#10;&#10;Description automatically generated">
            <a:extLst>
              <a:ext uri="{FF2B5EF4-FFF2-40B4-BE49-F238E27FC236}">
                <a16:creationId xmlns:a16="http://schemas.microsoft.com/office/drawing/2014/main" id="{704AC3A9-2958-6F14-0061-9D7D999121D1}"/>
              </a:ext>
            </a:extLst>
          </p:cNvPr>
          <p:cNvPicPr>
            <a:picLocks noChangeAspect="1"/>
          </p:cNvPicPr>
          <p:nvPr/>
        </p:nvPicPr>
        <p:blipFill>
          <a:blip r:embed="rId3"/>
          <a:stretch>
            <a:fillRect/>
          </a:stretch>
        </p:blipFill>
        <p:spPr>
          <a:xfrm>
            <a:off x="3113400" y="1566993"/>
            <a:ext cx="468000" cy="468000"/>
          </a:xfrm>
          <a:prstGeom prst="rect">
            <a:avLst/>
          </a:prstGeom>
        </p:spPr>
      </p:pic>
      <p:sp>
        <p:nvSpPr>
          <p:cNvPr id="19" name="Oval 18">
            <a:extLst>
              <a:ext uri="{FF2B5EF4-FFF2-40B4-BE49-F238E27FC236}">
                <a16:creationId xmlns:a16="http://schemas.microsoft.com/office/drawing/2014/main" id="{CA471BF5-1CA2-99FA-1AEF-ED6EF15754F5}"/>
              </a:ext>
            </a:extLst>
          </p:cNvPr>
          <p:cNvSpPr/>
          <p:nvPr/>
        </p:nvSpPr>
        <p:spPr>
          <a:xfrm>
            <a:off x="8484601" y="1379024"/>
            <a:ext cx="720000" cy="720000"/>
          </a:xfrm>
          <a:prstGeom prst="ellipse">
            <a:avLst/>
          </a:prstGeom>
          <a:solidFill>
            <a:srgbClr val="F101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20" name="Picture 19" descr="A white outline of a brain&#10;&#10;Description automatically generated">
            <a:extLst>
              <a:ext uri="{FF2B5EF4-FFF2-40B4-BE49-F238E27FC236}">
                <a16:creationId xmlns:a16="http://schemas.microsoft.com/office/drawing/2014/main" id="{39A6EC8D-CF59-C967-8060-80974DA77226}"/>
              </a:ext>
            </a:extLst>
          </p:cNvPr>
          <p:cNvPicPr>
            <a:picLocks noChangeAspect="1"/>
          </p:cNvPicPr>
          <p:nvPr/>
        </p:nvPicPr>
        <p:blipFill>
          <a:blip r:embed="rId4"/>
          <a:stretch>
            <a:fillRect/>
          </a:stretch>
        </p:blipFill>
        <p:spPr>
          <a:xfrm>
            <a:off x="8610600" y="1501688"/>
            <a:ext cx="468000" cy="468000"/>
          </a:xfrm>
          <a:prstGeom prst="rect">
            <a:avLst/>
          </a:prstGeom>
        </p:spPr>
      </p:pic>
    </p:spTree>
    <p:extLst>
      <p:ext uri="{BB962C8B-B14F-4D97-AF65-F5344CB8AC3E}">
        <p14:creationId xmlns:p14="http://schemas.microsoft.com/office/powerpoint/2010/main" val="1359234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6040F-1C1F-9EBA-9594-F80639F7B133}"/>
              </a:ext>
            </a:extLst>
          </p:cNvPr>
          <p:cNvSpPr>
            <a:spLocks noGrp="1"/>
          </p:cNvSpPr>
          <p:nvPr>
            <p:ph type="title"/>
          </p:nvPr>
        </p:nvSpPr>
        <p:spPr/>
        <p:txBody>
          <a:bodyPr>
            <a:normAutofit/>
          </a:bodyPr>
          <a:lstStyle/>
          <a:p>
            <a:r>
              <a:rPr lang="en-GB" sz="2400" dirty="0"/>
              <a:t>Often, MONEY IS not the answer… </a:t>
            </a:r>
            <a:br>
              <a:rPr lang="en-GB" dirty="0"/>
            </a:br>
            <a:r>
              <a:rPr lang="en-GB" sz="1600" b="1" dirty="0">
                <a:solidFill>
                  <a:srgbClr val="F10166"/>
                </a:solidFill>
              </a:rPr>
              <a:t>Case study</a:t>
            </a:r>
            <a:r>
              <a:rPr lang="en-GB" sz="1600" b="1" dirty="0"/>
              <a:t>: Seeking to speed up return of Doctor medical forms</a:t>
            </a:r>
          </a:p>
        </p:txBody>
      </p:sp>
      <p:sp>
        <p:nvSpPr>
          <p:cNvPr id="4" name="Content Placeholder 3">
            <a:extLst>
              <a:ext uri="{FF2B5EF4-FFF2-40B4-BE49-F238E27FC236}">
                <a16:creationId xmlns:a16="http://schemas.microsoft.com/office/drawing/2014/main" id="{B3F90E3E-5D88-461B-AF6E-1966C6545AE0}"/>
              </a:ext>
            </a:extLst>
          </p:cNvPr>
          <p:cNvSpPr>
            <a:spLocks noGrp="1"/>
          </p:cNvSpPr>
          <p:nvPr>
            <p:ph sz="half" idx="2"/>
          </p:nvPr>
        </p:nvSpPr>
        <p:spPr>
          <a:xfrm>
            <a:off x="724668" y="1966914"/>
            <a:ext cx="4130124" cy="3330574"/>
          </a:xfrm>
        </p:spPr>
        <p:txBody>
          <a:bodyPr>
            <a:noAutofit/>
          </a:bodyPr>
          <a:lstStyle/>
          <a:p>
            <a:pPr lvl="0"/>
            <a:r>
              <a:rPr lang="en-GB" b="1" dirty="0"/>
              <a:t>The Challenge:</a:t>
            </a:r>
          </a:p>
          <a:p>
            <a:pPr marL="285750" lvl="0" indent="-285750">
              <a:buFont typeface="Wingdings" panose="05000000000000000000" pitchFamily="2" charset="2"/>
              <a:buChar char="Ø"/>
            </a:pPr>
            <a:r>
              <a:rPr lang="en-GB" dirty="0"/>
              <a:t>Where an application requires medical evidence from a doctor – a form is sent to the doctor </a:t>
            </a:r>
          </a:p>
          <a:p>
            <a:pPr marL="285750" lvl="0" indent="-285750">
              <a:buFont typeface="Wingdings" panose="05000000000000000000" pitchFamily="2" charset="2"/>
              <a:buChar char="Ø"/>
            </a:pPr>
            <a:r>
              <a:rPr lang="en-GB" dirty="0"/>
              <a:t>The speed of turn-around affects the likelihood of purchase – hence seeking to speed things up. </a:t>
            </a:r>
          </a:p>
          <a:p>
            <a:pPr marL="285750" lvl="0" indent="-285750">
              <a:buFont typeface="Wingdings" panose="05000000000000000000" pitchFamily="2" charset="2"/>
              <a:buChar char="Ø"/>
            </a:pPr>
            <a:r>
              <a:rPr lang="en-GB" dirty="0"/>
              <a:t>Traditional tools are not effective (more money, more info, longer time-window)</a:t>
            </a:r>
          </a:p>
          <a:p>
            <a:pPr lvl="0"/>
            <a:endParaRPr lang="en-GB" b="1" dirty="0"/>
          </a:p>
          <a:p>
            <a:pPr lvl="0"/>
            <a:r>
              <a:rPr lang="en-GB" b="1" dirty="0"/>
              <a:t>The Approach</a:t>
            </a:r>
          </a:p>
          <a:p>
            <a:pPr lvl="0"/>
            <a:r>
              <a:rPr lang="en-GB" dirty="0"/>
              <a:t>The new letter is shorter, taps into Ego (“this is how you can help”), and asks for 7 day turn-around (previously 2 weeks) without mentioning financial payment</a:t>
            </a:r>
          </a:p>
        </p:txBody>
      </p:sp>
      <p:sp>
        <p:nvSpPr>
          <p:cNvPr id="5" name="Text Placeholder 4">
            <a:extLst>
              <a:ext uri="{FF2B5EF4-FFF2-40B4-BE49-F238E27FC236}">
                <a16:creationId xmlns:a16="http://schemas.microsoft.com/office/drawing/2014/main" id="{DD3D76C6-D554-F0F0-DD02-F95222591689}"/>
              </a:ext>
            </a:extLst>
          </p:cNvPr>
          <p:cNvSpPr>
            <a:spLocks noGrp="1"/>
          </p:cNvSpPr>
          <p:nvPr>
            <p:ph type="body" sz="quarter" idx="3"/>
          </p:nvPr>
        </p:nvSpPr>
        <p:spPr>
          <a:xfrm>
            <a:off x="4973276" y="1554958"/>
            <a:ext cx="2896671" cy="823912"/>
          </a:xfrm>
        </p:spPr>
        <p:txBody>
          <a:bodyPr/>
          <a:lstStyle/>
          <a:p>
            <a:pPr algn="ctr"/>
            <a:r>
              <a:rPr lang="en-GB" dirty="0"/>
              <a:t>Standard Letter</a:t>
            </a:r>
          </a:p>
        </p:txBody>
      </p:sp>
      <p:sp>
        <p:nvSpPr>
          <p:cNvPr id="7" name="Text Placeholder 6">
            <a:extLst>
              <a:ext uri="{FF2B5EF4-FFF2-40B4-BE49-F238E27FC236}">
                <a16:creationId xmlns:a16="http://schemas.microsoft.com/office/drawing/2014/main" id="{0E625A58-7387-CB39-CA49-A68CED74067A}"/>
              </a:ext>
            </a:extLst>
          </p:cNvPr>
          <p:cNvSpPr>
            <a:spLocks noGrp="1"/>
          </p:cNvSpPr>
          <p:nvPr>
            <p:ph type="body" idx="13"/>
          </p:nvPr>
        </p:nvSpPr>
        <p:spPr>
          <a:xfrm>
            <a:off x="8392032" y="1554958"/>
            <a:ext cx="2882475" cy="823912"/>
          </a:xfrm>
        </p:spPr>
        <p:txBody>
          <a:bodyPr/>
          <a:lstStyle/>
          <a:p>
            <a:pPr algn="ctr"/>
            <a:r>
              <a:rPr lang="en-GB" dirty="0"/>
              <a:t>New letter</a:t>
            </a:r>
          </a:p>
        </p:txBody>
      </p:sp>
      <p:sp>
        <p:nvSpPr>
          <p:cNvPr id="11" name="Slide Number Placeholder 10">
            <a:extLst>
              <a:ext uri="{FF2B5EF4-FFF2-40B4-BE49-F238E27FC236}">
                <a16:creationId xmlns:a16="http://schemas.microsoft.com/office/drawing/2014/main" id="{E1EC5A2F-F63F-586E-3FF1-EB3A590B0269}"/>
              </a:ext>
            </a:extLst>
          </p:cNvPr>
          <p:cNvSpPr>
            <a:spLocks noGrp="1"/>
          </p:cNvSpPr>
          <p:nvPr>
            <p:ph type="sldNum" sz="quarter" idx="12"/>
          </p:nvPr>
        </p:nvSpPr>
        <p:spPr>
          <a:xfrm>
            <a:off x="8535736" y="6344974"/>
            <a:ext cx="2743200" cy="365125"/>
          </a:xfrm>
        </p:spPr>
        <p:txBody>
          <a:bodyPr/>
          <a:lstStyle/>
          <a:p>
            <a:pPr rtl="0"/>
            <a:fld id="{B5CEABB6-07DC-46E8-9B57-56EC44A396E5}" type="slidenum">
              <a:rPr lang="en-GB" noProof="0" smtClean="0"/>
              <a:t>5</a:t>
            </a:fld>
            <a:endParaRPr lang="en-GB" noProof="0"/>
          </a:p>
        </p:txBody>
      </p:sp>
      <p:pic>
        <p:nvPicPr>
          <p:cNvPr id="18" name="Picture 17"/>
          <p:cNvPicPr>
            <a:picLocks noChangeAspect="1"/>
          </p:cNvPicPr>
          <p:nvPr/>
        </p:nvPicPr>
        <p:blipFill>
          <a:blip r:embed="rId3"/>
          <a:srcRect t="35674" b="5449"/>
          <a:stretch>
            <a:fillRect/>
          </a:stretch>
        </p:blipFill>
        <p:spPr>
          <a:xfrm>
            <a:off x="8508647" y="2440718"/>
            <a:ext cx="3427326" cy="2141712"/>
          </a:xfrm>
          <a:prstGeom prst="rect">
            <a:avLst/>
          </a:prstGeom>
          <a:ln>
            <a:solidFill>
              <a:schemeClr val="tx1"/>
            </a:solidFill>
          </a:ln>
        </p:spPr>
      </p:pic>
      <p:pic>
        <p:nvPicPr>
          <p:cNvPr id="20" name="Picture 19"/>
          <p:cNvPicPr>
            <a:picLocks noChangeAspect="1"/>
          </p:cNvPicPr>
          <p:nvPr/>
        </p:nvPicPr>
        <p:blipFill>
          <a:blip r:embed="rId4"/>
          <a:stretch>
            <a:fillRect/>
          </a:stretch>
        </p:blipFill>
        <p:spPr>
          <a:xfrm>
            <a:off x="4973276" y="2364657"/>
            <a:ext cx="3208006" cy="4295467"/>
          </a:xfrm>
          <a:prstGeom prst="rect">
            <a:avLst/>
          </a:prstGeom>
        </p:spPr>
      </p:pic>
    </p:spTree>
    <p:extLst>
      <p:ext uri="{BB962C8B-B14F-4D97-AF65-F5344CB8AC3E}">
        <p14:creationId xmlns:p14="http://schemas.microsoft.com/office/powerpoint/2010/main" val="21607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a:graphicFrameLocks/>
          </p:cNvGraphicFramePr>
          <p:nvPr/>
        </p:nvGraphicFramePr>
        <p:xfrm>
          <a:off x="2391238" y="1465591"/>
          <a:ext cx="7409524" cy="405150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036040F-1C1F-9EBA-9594-F80639F7B133}"/>
              </a:ext>
            </a:extLst>
          </p:cNvPr>
          <p:cNvSpPr>
            <a:spLocks noGrp="1"/>
          </p:cNvSpPr>
          <p:nvPr>
            <p:ph type="title"/>
          </p:nvPr>
        </p:nvSpPr>
        <p:spPr/>
        <p:txBody>
          <a:bodyPr/>
          <a:lstStyle/>
          <a:p>
            <a:r>
              <a:rPr lang="en-GB" sz="2400" dirty="0"/>
              <a:t>Results: a small but significant improvement </a:t>
            </a:r>
            <a:r>
              <a:rPr lang="en-GB" sz="1600" b="1" dirty="0">
                <a:solidFill>
                  <a:srgbClr val="F10166"/>
                </a:solidFill>
              </a:rPr>
              <a:t>Case study</a:t>
            </a:r>
            <a:r>
              <a:rPr lang="en-GB" sz="1600" b="1" dirty="0"/>
              <a:t>: </a:t>
            </a:r>
            <a:r>
              <a:rPr lang="en-GB" sz="1100" dirty="0"/>
              <a:t>Seeking to speed up return of medical forms at underwriting stage </a:t>
            </a:r>
            <a:endParaRPr lang="en-GB" sz="1600" b="1" dirty="0"/>
          </a:p>
        </p:txBody>
      </p:sp>
      <p:sp>
        <p:nvSpPr>
          <p:cNvPr id="11" name="Slide Number Placeholder 10">
            <a:extLst>
              <a:ext uri="{FF2B5EF4-FFF2-40B4-BE49-F238E27FC236}">
                <a16:creationId xmlns:a16="http://schemas.microsoft.com/office/drawing/2014/main" id="{E1EC5A2F-F63F-586E-3FF1-EB3A590B0269}"/>
              </a:ext>
            </a:extLst>
          </p:cNvPr>
          <p:cNvSpPr>
            <a:spLocks noGrp="1"/>
          </p:cNvSpPr>
          <p:nvPr>
            <p:ph type="sldNum" sz="quarter" idx="12"/>
          </p:nvPr>
        </p:nvSpPr>
        <p:spPr>
          <a:xfrm>
            <a:off x="8535736" y="6344974"/>
            <a:ext cx="2743200" cy="365125"/>
          </a:xfrm>
        </p:spPr>
        <p:txBody>
          <a:bodyPr/>
          <a:lstStyle/>
          <a:p>
            <a:pPr rtl="0"/>
            <a:fld id="{B5CEABB6-07DC-46E8-9B57-56EC44A396E5}" type="slidenum">
              <a:rPr lang="en-GB" noProof="0" smtClean="0"/>
              <a:t>6</a:t>
            </a:fld>
            <a:endParaRPr lang="en-GB" noProof="0"/>
          </a:p>
        </p:txBody>
      </p:sp>
      <p:pic>
        <p:nvPicPr>
          <p:cNvPr id="15" name="Picture 14"/>
          <p:cNvPicPr>
            <a:picLocks noChangeAspect="1"/>
          </p:cNvPicPr>
          <p:nvPr/>
        </p:nvPicPr>
        <p:blipFill>
          <a:blip r:embed="rId4"/>
          <a:stretch>
            <a:fillRect/>
          </a:stretch>
        </p:blipFill>
        <p:spPr>
          <a:xfrm>
            <a:off x="1508451" y="5127969"/>
            <a:ext cx="9175098" cy="1049593"/>
          </a:xfrm>
          <a:prstGeom prst="rect">
            <a:avLst/>
          </a:prstGeom>
        </p:spPr>
      </p:pic>
      <p:pic>
        <p:nvPicPr>
          <p:cNvPr id="3" name="Picture 2">
            <a:extLst>
              <a:ext uri="{FF2B5EF4-FFF2-40B4-BE49-F238E27FC236}">
                <a16:creationId xmlns:a16="http://schemas.microsoft.com/office/drawing/2014/main" id="{7D7F2AB5-AC0E-5370-A1ED-02154B19A08E}"/>
              </a:ext>
            </a:extLst>
          </p:cNvPr>
          <p:cNvPicPr>
            <a:picLocks noChangeAspect="1"/>
          </p:cNvPicPr>
          <p:nvPr/>
        </p:nvPicPr>
        <p:blipFill>
          <a:blip r:embed="rId5"/>
          <a:stretch>
            <a:fillRect/>
          </a:stretch>
        </p:blipFill>
        <p:spPr>
          <a:xfrm>
            <a:off x="129372" y="6452216"/>
            <a:ext cx="1659000" cy="252000"/>
          </a:xfrm>
          <a:prstGeom prst="rect">
            <a:avLst/>
          </a:prstGeom>
        </p:spPr>
      </p:pic>
    </p:spTree>
    <p:extLst>
      <p:ext uri="{BB962C8B-B14F-4D97-AF65-F5344CB8AC3E}">
        <p14:creationId xmlns:p14="http://schemas.microsoft.com/office/powerpoint/2010/main" val="358290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F6513-472B-A6F6-4035-89E3524D7E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436388-E12D-16D6-B637-F58E952521B8}"/>
              </a:ext>
            </a:extLst>
          </p:cNvPr>
          <p:cNvSpPr>
            <a:spLocks noGrp="1"/>
          </p:cNvSpPr>
          <p:nvPr>
            <p:ph type="title"/>
          </p:nvPr>
        </p:nvSpPr>
        <p:spPr>
          <a:xfrm>
            <a:off x="1885156" y="237730"/>
            <a:ext cx="8421688" cy="1325563"/>
          </a:xfrm>
        </p:spPr>
        <p:txBody>
          <a:bodyPr>
            <a:normAutofit/>
          </a:bodyPr>
          <a:lstStyle/>
          <a:p>
            <a:r>
              <a:rPr lang="en-GB" sz="2400" b="1">
                <a:solidFill>
                  <a:srgbClr val="F10166"/>
                </a:solidFill>
              </a:rPr>
              <a:t>What can you do? </a:t>
            </a:r>
            <a:br>
              <a:rPr lang="en-GB" sz="2400"/>
            </a:br>
            <a:r>
              <a:rPr lang="en-GB" sz="2400"/>
              <a:t>Ensure your idea is not just logical but also “psycho-Logical”</a:t>
            </a:r>
          </a:p>
        </p:txBody>
      </p:sp>
      <p:sp>
        <p:nvSpPr>
          <p:cNvPr id="11" name="Slide Number Placeholder 10">
            <a:extLst>
              <a:ext uri="{FF2B5EF4-FFF2-40B4-BE49-F238E27FC236}">
                <a16:creationId xmlns:a16="http://schemas.microsoft.com/office/drawing/2014/main" id="{DBA986FA-575F-57A3-EBCC-3C905F20368F}"/>
              </a:ext>
            </a:extLst>
          </p:cNvPr>
          <p:cNvSpPr>
            <a:spLocks noGrp="1"/>
          </p:cNvSpPr>
          <p:nvPr>
            <p:ph type="sldNum" sz="quarter" idx="12"/>
          </p:nvPr>
        </p:nvSpPr>
        <p:spPr>
          <a:xfrm>
            <a:off x="8635824" y="6292991"/>
            <a:ext cx="2743200" cy="365125"/>
          </a:xfrm>
        </p:spPr>
        <p:txBody>
          <a:bodyPr/>
          <a:lstStyle/>
          <a:p>
            <a:pPr rtl="0"/>
            <a:fld id="{B5CEABB6-07DC-46E8-9B57-56EC44A396E5}" type="slidenum">
              <a:rPr lang="en-GB" noProof="0" smtClean="0"/>
              <a:t>7</a:t>
            </a:fld>
            <a:endParaRPr lang="en-GB" noProof="0"/>
          </a:p>
        </p:txBody>
      </p:sp>
      <p:sp>
        <p:nvSpPr>
          <p:cNvPr id="10" name="Text Placeholder 2">
            <a:extLst>
              <a:ext uri="{FF2B5EF4-FFF2-40B4-BE49-F238E27FC236}">
                <a16:creationId xmlns:a16="http://schemas.microsoft.com/office/drawing/2014/main" id="{7723054B-5291-7176-7D13-F14BDD07B4C5}"/>
              </a:ext>
            </a:extLst>
          </p:cNvPr>
          <p:cNvSpPr txBox="1">
            <a:spLocks/>
          </p:cNvSpPr>
          <p:nvPr/>
        </p:nvSpPr>
        <p:spPr>
          <a:xfrm>
            <a:off x="5731808" y="4511322"/>
            <a:ext cx="2478518" cy="82391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endParaRPr lang="en-GB" b="1"/>
          </a:p>
        </p:txBody>
      </p:sp>
      <p:pic>
        <p:nvPicPr>
          <p:cNvPr id="13" name="Graphic 12" descr="Chevron arrows outline">
            <a:extLst>
              <a:ext uri="{FF2B5EF4-FFF2-40B4-BE49-F238E27FC236}">
                <a16:creationId xmlns:a16="http://schemas.microsoft.com/office/drawing/2014/main" id="{5D04C91B-B5D1-8ED6-87E2-1DC94510E8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2425788" y="3761255"/>
            <a:ext cx="379683" cy="341096"/>
          </a:xfrm>
          <a:prstGeom prst="rect">
            <a:avLst/>
          </a:prstGeom>
        </p:spPr>
      </p:pic>
      <p:sp>
        <p:nvSpPr>
          <p:cNvPr id="6" name="TextBox 5">
            <a:extLst>
              <a:ext uri="{FF2B5EF4-FFF2-40B4-BE49-F238E27FC236}">
                <a16:creationId xmlns:a16="http://schemas.microsoft.com/office/drawing/2014/main" id="{59DDED46-5533-F5F2-BBE2-7365B839B49B}"/>
              </a:ext>
            </a:extLst>
          </p:cNvPr>
          <p:cNvSpPr txBox="1"/>
          <p:nvPr/>
        </p:nvSpPr>
        <p:spPr>
          <a:xfrm>
            <a:off x="1263198" y="1745628"/>
            <a:ext cx="2813284" cy="646331"/>
          </a:xfrm>
          <a:prstGeom prst="rect">
            <a:avLst/>
          </a:prstGeom>
          <a:noFill/>
        </p:spPr>
        <p:txBody>
          <a:bodyPr wrap="square">
            <a:spAutoFit/>
          </a:bodyPr>
          <a:lstStyle/>
          <a:p>
            <a:pPr algn="ctr"/>
            <a:r>
              <a:rPr lang="en-GB" b="1">
                <a:solidFill>
                  <a:schemeClr val="bg1"/>
                </a:solidFill>
                <a:highlight>
                  <a:srgbClr val="F10166"/>
                </a:highlight>
              </a:rPr>
              <a:t>HOW TO SUCCESSFULLY INTRODUCE A VOICEBOT</a:t>
            </a:r>
            <a:endParaRPr lang="en-GB"/>
          </a:p>
        </p:txBody>
      </p:sp>
      <p:sp>
        <p:nvSpPr>
          <p:cNvPr id="9" name="TextBox 8">
            <a:extLst>
              <a:ext uri="{FF2B5EF4-FFF2-40B4-BE49-F238E27FC236}">
                <a16:creationId xmlns:a16="http://schemas.microsoft.com/office/drawing/2014/main" id="{F354C6C0-3E5A-A180-7705-37D6253FFFCB}"/>
              </a:ext>
            </a:extLst>
          </p:cNvPr>
          <p:cNvSpPr txBox="1"/>
          <p:nvPr/>
        </p:nvSpPr>
        <p:spPr>
          <a:xfrm>
            <a:off x="1313273" y="4194216"/>
            <a:ext cx="2707184" cy="110376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800"/>
              </a:spcAft>
            </a:pPr>
            <a:r>
              <a:rPr lang="en-GB" sz="1400" b="1" kern="0">
                <a:latin typeface="Calibri" panose="020F0502020204030204" pitchFamily="34" charset="0"/>
                <a:ea typeface="Times New Roman" panose="02020603050405020304" pitchFamily="18" charset="0"/>
                <a:cs typeface="Calibri" panose="020F0502020204030204" pitchFamily="34" charset="0"/>
              </a:rPr>
              <a:t>PSYCHO-LOGICAL</a:t>
            </a:r>
          </a:p>
          <a:p>
            <a:pPr marL="285750" indent="-285750">
              <a:lnSpc>
                <a:spcPct val="107000"/>
              </a:lnSpc>
              <a:spcAft>
                <a:spcPts val="800"/>
              </a:spcAft>
              <a:buFont typeface="Arial" panose="020B0604020202020204" pitchFamily="34" charset="0"/>
              <a:buChar char="•"/>
            </a:pPr>
            <a:r>
              <a:rPr lang="en-GB" sz="1400" kern="0">
                <a:ea typeface="Times New Roman" panose="02020603050405020304" pitchFamily="18" charset="0"/>
                <a:cs typeface="Calibri" panose="020F0502020204030204" pitchFamily="34" charset="0"/>
              </a:rPr>
              <a:t>Better Expectation Management (role of the voicebot, use of idle time)</a:t>
            </a:r>
          </a:p>
        </p:txBody>
      </p:sp>
      <p:sp>
        <p:nvSpPr>
          <p:cNvPr id="16" name="TextBox 15">
            <a:extLst>
              <a:ext uri="{FF2B5EF4-FFF2-40B4-BE49-F238E27FC236}">
                <a16:creationId xmlns:a16="http://schemas.microsoft.com/office/drawing/2014/main" id="{ADFE006F-3B99-E4CE-32B3-4BF3EC0F22EE}"/>
              </a:ext>
            </a:extLst>
          </p:cNvPr>
          <p:cNvSpPr txBox="1"/>
          <p:nvPr/>
        </p:nvSpPr>
        <p:spPr>
          <a:xfrm>
            <a:off x="1313273" y="2480089"/>
            <a:ext cx="2707184" cy="120635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800"/>
              </a:spcAft>
            </a:pPr>
            <a:r>
              <a:rPr lang="en-GB" sz="1400" b="1" kern="0" dirty="0">
                <a:effectLst/>
                <a:latin typeface="Calibri" panose="020F0502020204030204" pitchFamily="34" charset="0"/>
                <a:ea typeface="Times New Roman" panose="02020603050405020304" pitchFamily="18" charset="0"/>
                <a:cs typeface="Calibri" panose="020F0502020204030204" pitchFamily="34" charset="0"/>
              </a:rPr>
              <a:t>LOGICAL</a:t>
            </a:r>
          </a:p>
          <a:p>
            <a:pPr marL="285750" indent="-285750">
              <a:lnSpc>
                <a:spcPct val="107000"/>
              </a:lnSpc>
              <a:spcAft>
                <a:spcPts val="800"/>
              </a:spcAft>
              <a:buFont typeface="Arial" panose="020B0604020202020204" pitchFamily="34" charset="0"/>
              <a:buChar char="•"/>
            </a:pPr>
            <a:r>
              <a:rPr lang="en-GB" sz="1400" kern="0" dirty="0">
                <a:effectLst/>
                <a:ea typeface="Times New Roman" panose="02020603050405020304" pitchFamily="18" charset="0"/>
                <a:cs typeface="Calibri" panose="020F0502020204030204" pitchFamily="34" charset="0"/>
              </a:rPr>
              <a:t>Efficient process launched: &gt;90% identification success</a:t>
            </a:r>
          </a:p>
          <a:p>
            <a:pPr marL="285750" indent="-285750">
              <a:lnSpc>
                <a:spcPct val="107000"/>
              </a:lnSpc>
              <a:spcAft>
                <a:spcPts val="800"/>
              </a:spcAft>
              <a:buFont typeface="Arial" panose="020B0604020202020204" pitchFamily="34" charset="0"/>
              <a:buChar char="•"/>
            </a:pPr>
            <a:r>
              <a:rPr lang="en-GB" sz="1400" kern="0" dirty="0">
                <a:ea typeface="Times New Roman" panose="02020603050405020304" pitchFamily="18" charset="0"/>
                <a:cs typeface="Calibri" panose="020F0502020204030204" pitchFamily="34" charset="0"/>
              </a:rPr>
              <a:t>Satisfaction (NPS) got worse </a:t>
            </a:r>
          </a:p>
        </p:txBody>
      </p:sp>
      <p:sp>
        <p:nvSpPr>
          <p:cNvPr id="17" name="TextBox 16">
            <a:extLst>
              <a:ext uri="{FF2B5EF4-FFF2-40B4-BE49-F238E27FC236}">
                <a16:creationId xmlns:a16="http://schemas.microsoft.com/office/drawing/2014/main" id="{960E2CB1-79A6-A7A8-A0A9-D03321902DC6}"/>
              </a:ext>
            </a:extLst>
          </p:cNvPr>
          <p:cNvSpPr txBox="1"/>
          <p:nvPr/>
        </p:nvSpPr>
        <p:spPr>
          <a:xfrm>
            <a:off x="4889050" y="4194216"/>
            <a:ext cx="2707184" cy="110376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800"/>
              </a:spcAft>
            </a:pPr>
            <a:r>
              <a:rPr lang="en-GB" sz="1400" b="1" kern="0" dirty="0">
                <a:latin typeface="Calibri" panose="020F0502020204030204" pitchFamily="34" charset="0"/>
                <a:ea typeface="Times New Roman" panose="02020603050405020304" pitchFamily="18" charset="0"/>
                <a:cs typeface="Calibri" panose="020F0502020204030204" pitchFamily="34" charset="0"/>
              </a:rPr>
              <a:t>PSYCHO-LOGICAL</a:t>
            </a:r>
          </a:p>
          <a:p>
            <a:pPr marL="285750" indent="-285750">
              <a:lnSpc>
                <a:spcPct val="107000"/>
              </a:lnSpc>
              <a:spcAft>
                <a:spcPts val="800"/>
              </a:spcAft>
              <a:buFont typeface="Arial" panose="020B0604020202020204" pitchFamily="34" charset="0"/>
              <a:buChar char="•"/>
            </a:pPr>
            <a:r>
              <a:rPr lang="en-GB" sz="1400" dirty="0"/>
              <a:t>“show don’t tell” – no mention of scam but explain justification for our contact</a:t>
            </a:r>
          </a:p>
        </p:txBody>
      </p:sp>
      <p:sp>
        <p:nvSpPr>
          <p:cNvPr id="20" name="TextBox 19">
            <a:extLst>
              <a:ext uri="{FF2B5EF4-FFF2-40B4-BE49-F238E27FC236}">
                <a16:creationId xmlns:a16="http://schemas.microsoft.com/office/drawing/2014/main" id="{A5904C77-F67B-F6C6-3994-0000FD9A7563}"/>
              </a:ext>
            </a:extLst>
          </p:cNvPr>
          <p:cNvSpPr txBox="1"/>
          <p:nvPr/>
        </p:nvSpPr>
        <p:spPr>
          <a:xfrm>
            <a:off x="4889050" y="2480089"/>
            <a:ext cx="2707184" cy="120635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800"/>
              </a:spcAft>
            </a:pPr>
            <a:r>
              <a:rPr lang="en-GB" sz="1400" b="1" kern="0" dirty="0">
                <a:effectLst/>
                <a:latin typeface="Calibri" panose="020F0502020204030204" pitchFamily="34" charset="0"/>
                <a:ea typeface="Times New Roman" panose="02020603050405020304" pitchFamily="18" charset="0"/>
                <a:cs typeface="Calibri" panose="020F0502020204030204" pitchFamily="34" charset="0"/>
              </a:rPr>
              <a:t>LOGICAL</a:t>
            </a:r>
          </a:p>
          <a:p>
            <a:pPr marL="285750" indent="-285750">
              <a:lnSpc>
                <a:spcPct val="107000"/>
              </a:lnSpc>
              <a:spcAft>
                <a:spcPts val="800"/>
              </a:spcAft>
              <a:buFont typeface="Arial" panose="020B0604020202020204" pitchFamily="34" charset="0"/>
              <a:buChar char="•"/>
            </a:pPr>
            <a:r>
              <a:rPr lang="en-GB" sz="1400" kern="0" dirty="0">
                <a:ea typeface="Times New Roman" panose="02020603050405020304" pitchFamily="18" charset="0"/>
                <a:cs typeface="Calibri" panose="020F0502020204030204" pitchFamily="34" charset="0"/>
              </a:rPr>
              <a:t>People worried about scams, so we say it’s not a scam</a:t>
            </a:r>
          </a:p>
          <a:p>
            <a:pPr marL="285750" indent="-285750">
              <a:lnSpc>
                <a:spcPct val="107000"/>
              </a:lnSpc>
              <a:spcAft>
                <a:spcPts val="800"/>
              </a:spcAft>
              <a:buFont typeface="Arial" panose="020B0604020202020204" pitchFamily="34" charset="0"/>
              <a:buChar char="•"/>
            </a:pPr>
            <a:r>
              <a:rPr lang="en-GB" sz="1400" kern="0" dirty="0">
                <a:ea typeface="Times New Roman" panose="02020603050405020304" pitchFamily="18" charset="0"/>
                <a:cs typeface="Calibri" panose="020F0502020204030204" pitchFamily="34" charset="0"/>
              </a:rPr>
              <a:t>Response rates low</a:t>
            </a:r>
          </a:p>
        </p:txBody>
      </p:sp>
      <p:sp>
        <p:nvSpPr>
          <p:cNvPr id="23" name="TextBox 22">
            <a:extLst>
              <a:ext uri="{FF2B5EF4-FFF2-40B4-BE49-F238E27FC236}">
                <a16:creationId xmlns:a16="http://schemas.microsoft.com/office/drawing/2014/main" id="{D5A0FE9A-7A56-9890-1D30-62489CA79BA9}"/>
              </a:ext>
            </a:extLst>
          </p:cNvPr>
          <p:cNvSpPr txBox="1"/>
          <p:nvPr/>
        </p:nvSpPr>
        <p:spPr>
          <a:xfrm>
            <a:off x="4689358" y="1745628"/>
            <a:ext cx="2813284" cy="646331"/>
          </a:xfrm>
          <a:prstGeom prst="rect">
            <a:avLst/>
          </a:prstGeom>
          <a:noFill/>
        </p:spPr>
        <p:txBody>
          <a:bodyPr wrap="square">
            <a:spAutoFit/>
          </a:bodyPr>
          <a:lstStyle/>
          <a:p>
            <a:pPr algn="ctr"/>
            <a:r>
              <a:rPr lang="en-GB" b="1" dirty="0">
                <a:solidFill>
                  <a:schemeClr val="bg1"/>
                </a:solidFill>
                <a:highlight>
                  <a:srgbClr val="F10166"/>
                </a:highlight>
              </a:rPr>
              <a:t>HOW TO INCREASE RESPONSES TO A LETTER</a:t>
            </a:r>
          </a:p>
        </p:txBody>
      </p:sp>
      <p:sp>
        <p:nvSpPr>
          <p:cNvPr id="26" name="TextBox 25">
            <a:extLst>
              <a:ext uri="{FF2B5EF4-FFF2-40B4-BE49-F238E27FC236}">
                <a16:creationId xmlns:a16="http://schemas.microsoft.com/office/drawing/2014/main" id="{92BFC1F6-0714-8B08-37A8-369759A78F2F}"/>
              </a:ext>
            </a:extLst>
          </p:cNvPr>
          <p:cNvSpPr txBox="1"/>
          <p:nvPr/>
        </p:nvSpPr>
        <p:spPr>
          <a:xfrm>
            <a:off x="1340154" y="5706461"/>
            <a:ext cx="2707184" cy="312008"/>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800"/>
              </a:spcAft>
            </a:pPr>
            <a:r>
              <a:rPr lang="en-GB" sz="1400" b="1" kern="0">
                <a:latin typeface="Calibri" panose="020F0502020204030204" pitchFamily="34" charset="0"/>
                <a:ea typeface="Times New Roman" panose="02020603050405020304" pitchFamily="18" charset="0"/>
                <a:cs typeface="Calibri" panose="020F0502020204030204" pitchFamily="34" charset="0"/>
              </a:rPr>
              <a:t>RESULT: </a:t>
            </a:r>
            <a:r>
              <a:rPr lang="en-GB" sz="1400" kern="0">
                <a:ea typeface="Times New Roman" panose="02020603050405020304" pitchFamily="18" charset="0"/>
                <a:cs typeface="Calibri" panose="020F0502020204030204" pitchFamily="34" charset="0"/>
              </a:rPr>
              <a:t>NPS scores recovered</a:t>
            </a:r>
          </a:p>
        </p:txBody>
      </p:sp>
      <p:sp>
        <p:nvSpPr>
          <p:cNvPr id="27" name="TextBox 26">
            <a:extLst>
              <a:ext uri="{FF2B5EF4-FFF2-40B4-BE49-F238E27FC236}">
                <a16:creationId xmlns:a16="http://schemas.microsoft.com/office/drawing/2014/main" id="{2D17AEE0-0634-AFC2-5CEE-436309968088}"/>
              </a:ext>
            </a:extLst>
          </p:cNvPr>
          <p:cNvSpPr txBox="1"/>
          <p:nvPr/>
        </p:nvSpPr>
        <p:spPr>
          <a:xfrm>
            <a:off x="4884398" y="5727724"/>
            <a:ext cx="2707184" cy="540148"/>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800"/>
              </a:spcAft>
            </a:pPr>
            <a:r>
              <a:rPr lang="en-GB" sz="1400" b="1" kern="0" dirty="0">
                <a:latin typeface="Calibri" panose="020F0502020204030204" pitchFamily="34" charset="0"/>
                <a:ea typeface="Times New Roman" panose="02020603050405020304" pitchFamily="18" charset="0"/>
                <a:cs typeface="Calibri" panose="020F0502020204030204" pitchFamily="34" charset="0"/>
              </a:rPr>
              <a:t>RESULT: </a:t>
            </a:r>
            <a:r>
              <a:rPr lang="en-GB" sz="1400" kern="0" dirty="0">
                <a:ea typeface="Times New Roman" panose="02020603050405020304" pitchFamily="18" charset="0"/>
                <a:cs typeface="Calibri" panose="020F0502020204030204" pitchFamily="34" charset="0"/>
              </a:rPr>
              <a:t>18% relative increase in response to the letter </a:t>
            </a:r>
          </a:p>
        </p:txBody>
      </p:sp>
      <p:sp>
        <p:nvSpPr>
          <p:cNvPr id="28" name="TextBox 27">
            <a:extLst>
              <a:ext uri="{FF2B5EF4-FFF2-40B4-BE49-F238E27FC236}">
                <a16:creationId xmlns:a16="http://schemas.microsoft.com/office/drawing/2014/main" id="{32714171-5D27-9F1C-0295-2DF93137266D}"/>
              </a:ext>
            </a:extLst>
          </p:cNvPr>
          <p:cNvSpPr txBox="1"/>
          <p:nvPr/>
        </p:nvSpPr>
        <p:spPr>
          <a:xfrm>
            <a:off x="8464827" y="4194216"/>
            <a:ext cx="2707184" cy="110376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800"/>
              </a:spcAft>
            </a:pPr>
            <a:r>
              <a:rPr lang="en-GB" sz="1400" b="1" kern="0">
                <a:latin typeface="Calibri" panose="020F0502020204030204" pitchFamily="34" charset="0"/>
                <a:ea typeface="Times New Roman" panose="02020603050405020304" pitchFamily="18" charset="0"/>
                <a:cs typeface="Calibri" panose="020F0502020204030204" pitchFamily="34" charset="0"/>
              </a:rPr>
              <a:t>PSYCHO-LOGICAL</a:t>
            </a:r>
          </a:p>
          <a:p>
            <a:pPr marL="285750" indent="-285750">
              <a:lnSpc>
                <a:spcPct val="107000"/>
              </a:lnSpc>
              <a:spcAft>
                <a:spcPts val="800"/>
              </a:spcAft>
              <a:buFont typeface="Arial" panose="020B0604020202020204" pitchFamily="34" charset="0"/>
              <a:buChar char="•"/>
            </a:pPr>
            <a:r>
              <a:rPr lang="en-GB" sz="1400" i="1"/>
              <a:t>Remove </a:t>
            </a:r>
            <a:r>
              <a:rPr lang="en-GB" sz="1400"/>
              <a:t>message on outside of envelope, re-focus letter on how we can help you</a:t>
            </a:r>
            <a:endParaRPr lang="en-GB" sz="1400" b="1"/>
          </a:p>
        </p:txBody>
      </p:sp>
      <p:sp>
        <p:nvSpPr>
          <p:cNvPr id="29" name="TextBox 28">
            <a:extLst>
              <a:ext uri="{FF2B5EF4-FFF2-40B4-BE49-F238E27FC236}">
                <a16:creationId xmlns:a16="http://schemas.microsoft.com/office/drawing/2014/main" id="{F62CCE90-B148-CBE9-5CD9-0C66E9AA2690}"/>
              </a:ext>
            </a:extLst>
          </p:cNvPr>
          <p:cNvSpPr txBox="1"/>
          <p:nvPr/>
        </p:nvSpPr>
        <p:spPr>
          <a:xfrm>
            <a:off x="8464827" y="2480089"/>
            <a:ext cx="2707184" cy="120635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800"/>
              </a:spcAft>
            </a:pPr>
            <a:r>
              <a:rPr lang="en-GB" sz="1400" b="1" kern="0">
                <a:effectLst/>
                <a:latin typeface="Calibri" panose="020F0502020204030204" pitchFamily="34" charset="0"/>
                <a:ea typeface="Times New Roman" panose="02020603050405020304" pitchFamily="18" charset="0"/>
                <a:cs typeface="Calibri" panose="020F0502020204030204" pitchFamily="34" charset="0"/>
              </a:rPr>
              <a:t>LOGICAL</a:t>
            </a:r>
          </a:p>
          <a:p>
            <a:pPr marL="285750" indent="-285750">
              <a:lnSpc>
                <a:spcPct val="107000"/>
              </a:lnSpc>
              <a:spcAft>
                <a:spcPts val="800"/>
              </a:spcAft>
              <a:buFont typeface="Arial" panose="020B0604020202020204" pitchFamily="34" charset="0"/>
              <a:buChar char="•"/>
            </a:pPr>
            <a:r>
              <a:rPr lang="en-GB" sz="1400" kern="0">
                <a:ea typeface="Times New Roman" panose="02020603050405020304" pitchFamily="18" charset="0"/>
                <a:cs typeface="Calibri" panose="020F0502020204030204" pitchFamily="34" charset="0"/>
              </a:rPr>
              <a:t>Tell customers about $ savings with new product</a:t>
            </a:r>
          </a:p>
          <a:p>
            <a:pPr marL="285750" indent="-285750">
              <a:lnSpc>
                <a:spcPct val="107000"/>
              </a:lnSpc>
              <a:spcAft>
                <a:spcPts val="800"/>
              </a:spcAft>
              <a:buFont typeface="Arial" panose="020B0604020202020204" pitchFamily="34" charset="0"/>
              <a:buChar char="•"/>
            </a:pPr>
            <a:r>
              <a:rPr lang="en-GB" sz="1400" kern="0">
                <a:ea typeface="Times New Roman" panose="02020603050405020304" pitchFamily="18" charset="0"/>
                <a:cs typeface="Calibri" panose="020F0502020204030204" pitchFamily="34" charset="0"/>
              </a:rPr>
              <a:t>Display on outside envelope</a:t>
            </a:r>
          </a:p>
        </p:txBody>
      </p:sp>
      <p:sp>
        <p:nvSpPr>
          <p:cNvPr id="30" name="TextBox 29">
            <a:extLst>
              <a:ext uri="{FF2B5EF4-FFF2-40B4-BE49-F238E27FC236}">
                <a16:creationId xmlns:a16="http://schemas.microsoft.com/office/drawing/2014/main" id="{5A30D5CD-EB83-58AB-8E9D-E078DB21F315}"/>
              </a:ext>
            </a:extLst>
          </p:cNvPr>
          <p:cNvSpPr txBox="1"/>
          <p:nvPr/>
        </p:nvSpPr>
        <p:spPr>
          <a:xfrm>
            <a:off x="8464827" y="5706461"/>
            <a:ext cx="2707184" cy="540148"/>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800"/>
              </a:spcAft>
            </a:pPr>
            <a:r>
              <a:rPr lang="en-GB" sz="1400" b="1" kern="0">
                <a:latin typeface="Calibri" panose="020F0502020204030204" pitchFamily="34" charset="0"/>
                <a:ea typeface="Times New Roman" panose="02020603050405020304" pitchFamily="18" charset="0"/>
                <a:cs typeface="Calibri" panose="020F0502020204030204" pitchFamily="34" charset="0"/>
              </a:rPr>
              <a:t>RESULT: </a:t>
            </a:r>
            <a:r>
              <a:rPr lang="en-GB" sz="1400" kern="0">
                <a:ea typeface="Times New Roman" panose="02020603050405020304" pitchFamily="18" charset="0"/>
                <a:cs typeface="Calibri" panose="020F0502020204030204" pitchFamily="34" charset="0"/>
              </a:rPr>
              <a:t>3X more inbound calls </a:t>
            </a:r>
            <a:r>
              <a:rPr lang="en-GB" sz="1400" kern="0">
                <a:ea typeface="Times New Roman" panose="02020603050405020304" pitchFamily="18" charset="0"/>
                <a:cs typeface="Calibri" panose="020F0502020204030204" pitchFamily="34" charset="0"/>
                <a:sym typeface="Wingdings" panose="05000000000000000000" pitchFamily="2" charset="2"/>
              </a:rPr>
              <a:t>and </a:t>
            </a:r>
            <a:r>
              <a:rPr lang="en-GB" sz="1400" kern="0">
                <a:ea typeface="Times New Roman" panose="02020603050405020304" pitchFamily="18" charset="0"/>
                <a:cs typeface="Calibri" panose="020F0502020204030204" pitchFamily="34" charset="0"/>
              </a:rPr>
              <a:t>2.5X more sales </a:t>
            </a:r>
          </a:p>
        </p:txBody>
      </p:sp>
      <p:sp>
        <p:nvSpPr>
          <p:cNvPr id="31" name="TextBox 30">
            <a:extLst>
              <a:ext uri="{FF2B5EF4-FFF2-40B4-BE49-F238E27FC236}">
                <a16:creationId xmlns:a16="http://schemas.microsoft.com/office/drawing/2014/main" id="{69B78E6E-C4EB-D5B3-A15F-996F69A336D7}"/>
              </a:ext>
            </a:extLst>
          </p:cNvPr>
          <p:cNvSpPr txBox="1"/>
          <p:nvPr/>
        </p:nvSpPr>
        <p:spPr>
          <a:xfrm>
            <a:off x="8358727" y="1745628"/>
            <a:ext cx="2813284" cy="646331"/>
          </a:xfrm>
          <a:prstGeom prst="rect">
            <a:avLst/>
          </a:prstGeom>
          <a:noFill/>
        </p:spPr>
        <p:txBody>
          <a:bodyPr wrap="square">
            <a:spAutoFit/>
          </a:bodyPr>
          <a:lstStyle/>
          <a:p>
            <a:pPr algn="ctr"/>
            <a:r>
              <a:rPr lang="en-GB" b="1">
                <a:solidFill>
                  <a:schemeClr val="bg1"/>
                </a:solidFill>
                <a:highlight>
                  <a:srgbClr val="F10166"/>
                </a:highlight>
              </a:rPr>
              <a:t>HOW TO INCREASE INSURANCE SALES</a:t>
            </a:r>
            <a:endParaRPr lang="en-GB"/>
          </a:p>
        </p:txBody>
      </p:sp>
      <p:pic>
        <p:nvPicPr>
          <p:cNvPr id="32" name="Graphic 31" descr="Chevron arrows outline">
            <a:extLst>
              <a:ext uri="{FF2B5EF4-FFF2-40B4-BE49-F238E27FC236}">
                <a16:creationId xmlns:a16="http://schemas.microsoft.com/office/drawing/2014/main" id="{F5F1A294-2310-F434-3D45-3266762812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048149" y="3761255"/>
            <a:ext cx="379683" cy="341096"/>
          </a:xfrm>
          <a:prstGeom prst="rect">
            <a:avLst/>
          </a:prstGeom>
        </p:spPr>
      </p:pic>
      <p:pic>
        <p:nvPicPr>
          <p:cNvPr id="33" name="Graphic 32" descr="Chevron arrows outline">
            <a:extLst>
              <a:ext uri="{FF2B5EF4-FFF2-40B4-BE49-F238E27FC236}">
                <a16:creationId xmlns:a16="http://schemas.microsoft.com/office/drawing/2014/main" id="{48815E1A-A3CA-6F70-28D9-7A01E7DFA5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9670511" y="3761255"/>
            <a:ext cx="379683" cy="341096"/>
          </a:xfrm>
          <a:prstGeom prst="rect">
            <a:avLst/>
          </a:prstGeom>
        </p:spPr>
      </p:pic>
      <p:pic>
        <p:nvPicPr>
          <p:cNvPr id="34" name="Graphic 33" descr="Chevron arrows outline">
            <a:extLst>
              <a:ext uri="{FF2B5EF4-FFF2-40B4-BE49-F238E27FC236}">
                <a16:creationId xmlns:a16="http://schemas.microsoft.com/office/drawing/2014/main" id="{C4601765-33D7-B6BF-C45B-D481204F34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2418532" y="5365083"/>
            <a:ext cx="379683" cy="341096"/>
          </a:xfrm>
          <a:prstGeom prst="rect">
            <a:avLst/>
          </a:prstGeom>
        </p:spPr>
      </p:pic>
      <p:pic>
        <p:nvPicPr>
          <p:cNvPr id="35" name="Graphic 34" descr="Chevron arrows outline">
            <a:extLst>
              <a:ext uri="{FF2B5EF4-FFF2-40B4-BE49-F238E27FC236}">
                <a16:creationId xmlns:a16="http://schemas.microsoft.com/office/drawing/2014/main" id="{EDF50490-D491-5A7A-3DBD-63026DD06F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040893" y="5365083"/>
            <a:ext cx="379683" cy="341096"/>
          </a:xfrm>
          <a:prstGeom prst="rect">
            <a:avLst/>
          </a:prstGeom>
        </p:spPr>
      </p:pic>
      <p:pic>
        <p:nvPicPr>
          <p:cNvPr id="36" name="Graphic 35" descr="Chevron arrows outline">
            <a:extLst>
              <a:ext uri="{FF2B5EF4-FFF2-40B4-BE49-F238E27FC236}">
                <a16:creationId xmlns:a16="http://schemas.microsoft.com/office/drawing/2014/main" id="{AE4FBD60-2E0F-DFF2-BEC9-477D8E06C1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9663255" y="5365083"/>
            <a:ext cx="379683" cy="341096"/>
          </a:xfrm>
          <a:prstGeom prst="rect">
            <a:avLst/>
          </a:prstGeom>
        </p:spPr>
      </p:pic>
      <p:sp>
        <p:nvSpPr>
          <p:cNvPr id="7" name="TextBox 6">
            <a:extLst>
              <a:ext uri="{FF2B5EF4-FFF2-40B4-BE49-F238E27FC236}">
                <a16:creationId xmlns:a16="http://schemas.microsoft.com/office/drawing/2014/main" id="{CA18F171-0DF1-E7C4-0E10-201EBBF60F81}"/>
              </a:ext>
            </a:extLst>
          </p:cNvPr>
          <p:cNvSpPr txBox="1"/>
          <p:nvPr/>
        </p:nvSpPr>
        <p:spPr>
          <a:xfrm>
            <a:off x="1958489" y="1426436"/>
            <a:ext cx="1640866" cy="369332"/>
          </a:xfrm>
          <a:prstGeom prst="rect">
            <a:avLst/>
          </a:prstGeom>
          <a:noFill/>
        </p:spPr>
        <p:txBody>
          <a:bodyPr wrap="square">
            <a:spAutoFit/>
          </a:bodyPr>
          <a:lstStyle/>
          <a:p>
            <a:r>
              <a:rPr lang="en-GB" sz="1800" b="1" dirty="0">
                <a:solidFill>
                  <a:srgbClr val="F10166"/>
                </a:solidFill>
              </a:rPr>
              <a:t>CASE STUDY</a:t>
            </a:r>
            <a:endParaRPr lang="en-GB" dirty="0"/>
          </a:p>
        </p:txBody>
      </p:sp>
      <p:sp>
        <p:nvSpPr>
          <p:cNvPr id="8" name="TextBox 7">
            <a:extLst>
              <a:ext uri="{FF2B5EF4-FFF2-40B4-BE49-F238E27FC236}">
                <a16:creationId xmlns:a16="http://schemas.microsoft.com/office/drawing/2014/main" id="{899404EB-FE4E-8CBB-2B52-85F8A2B6192C}"/>
              </a:ext>
            </a:extLst>
          </p:cNvPr>
          <p:cNvSpPr txBox="1"/>
          <p:nvPr/>
        </p:nvSpPr>
        <p:spPr>
          <a:xfrm>
            <a:off x="5469386" y="1426436"/>
            <a:ext cx="1640866" cy="369332"/>
          </a:xfrm>
          <a:prstGeom prst="rect">
            <a:avLst/>
          </a:prstGeom>
          <a:noFill/>
        </p:spPr>
        <p:txBody>
          <a:bodyPr wrap="square">
            <a:spAutoFit/>
          </a:bodyPr>
          <a:lstStyle/>
          <a:p>
            <a:r>
              <a:rPr lang="en-GB" sz="1800" b="1" dirty="0">
                <a:solidFill>
                  <a:srgbClr val="F10166"/>
                </a:solidFill>
              </a:rPr>
              <a:t>CASE STUDY</a:t>
            </a:r>
            <a:endParaRPr lang="en-GB" dirty="0"/>
          </a:p>
        </p:txBody>
      </p:sp>
      <p:sp>
        <p:nvSpPr>
          <p:cNvPr id="12" name="TextBox 11">
            <a:extLst>
              <a:ext uri="{FF2B5EF4-FFF2-40B4-BE49-F238E27FC236}">
                <a16:creationId xmlns:a16="http://schemas.microsoft.com/office/drawing/2014/main" id="{BA7B9800-79D6-527D-85C0-39C2671AD0E7}"/>
              </a:ext>
            </a:extLst>
          </p:cNvPr>
          <p:cNvSpPr txBox="1"/>
          <p:nvPr/>
        </p:nvSpPr>
        <p:spPr>
          <a:xfrm>
            <a:off x="8980283" y="1414913"/>
            <a:ext cx="1640866" cy="369332"/>
          </a:xfrm>
          <a:prstGeom prst="rect">
            <a:avLst/>
          </a:prstGeom>
          <a:noFill/>
        </p:spPr>
        <p:txBody>
          <a:bodyPr wrap="square">
            <a:spAutoFit/>
          </a:bodyPr>
          <a:lstStyle/>
          <a:p>
            <a:r>
              <a:rPr lang="en-GB" sz="1800" b="1" dirty="0">
                <a:solidFill>
                  <a:srgbClr val="F10166"/>
                </a:solidFill>
              </a:rPr>
              <a:t>CASE STUDY</a:t>
            </a:r>
            <a:endParaRPr lang="en-GB" dirty="0"/>
          </a:p>
        </p:txBody>
      </p:sp>
    </p:spTree>
    <p:extLst>
      <p:ext uri="{BB962C8B-B14F-4D97-AF65-F5344CB8AC3E}">
        <p14:creationId xmlns:p14="http://schemas.microsoft.com/office/powerpoint/2010/main" val="332468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6" grpId="0" animBg="1"/>
      <p:bldP spid="17" grpId="0" animBg="1"/>
      <p:bldP spid="20" grpId="0" animBg="1"/>
      <p:bldP spid="23" grpId="0"/>
      <p:bldP spid="26" grpId="0" animBg="1"/>
      <p:bldP spid="27" grpId="0" animBg="1"/>
      <p:bldP spid="28" grpId="0" animBg="1"/>
      <p:bldP spid="29" grpId="0" animBg="1"/>
      <p:bldP spid="30" grpId="0" animBg="1"/>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EA6A6-8959-0BEA-CA5E-2C664EC769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7915A3-442F-7172-7084-C4A161253D33}"/>
              </a:ext>
            </a:extLst>
          </p:cNvPr>
          <p:cNvSpPr>
            <a:spLocks noGrp="1"/>
          </p:cNvSpPr>
          <p:nvPr>
            <p:ph type="title"/>
          </p:nvPr>
        </p:nvSpPr>
        <p:spPr>
          <a:xfrm>
            <a:off x="7387771" y="1123743"/>
            <a:ext cx="4513943" cy="846301"/>
          </a:xfrm>
        </p:spPr>
        <p:txBody>
          <a:bodyPr>
            <a:noAutofit/>
          </a:bodyPr>
          <a:lstStyle/>
          <a:p>
            <a:r>
              <a:rPr lang="en-GB" sz="2400" b="1">
                <a:solidFill>
                  <a:srgbClr val="F10166"/>
                </a:solidFill>
              </a:rPr>
              <a:t>The pitfall: </a:t>
            </a:r>
            <a:br>
              <a:rPr lang="en-GB" sz="2400" b="1">
                <a:solidFill>
                  <a:srgbClr val="F10166"/>
                </a:solidFill>
              </a:rPr>
            </a:br>
            <a:r>
              <a:rPr lang="en-GB" sz="2400"/>
              <a:t>Businesses</a:t>
            </a:r>
            <a:r>
              <a:rPr lang="en-GB" sz="2400" b="1">
                <a:solidFill>
                  <a:srgbClr val="F10166"/>
                </a:solidFill>
              </a:rPr>
              <a:t> </a:t>
            </a:r>
            <a:r>
              <a:rPr lang="en-GB" sz="2400"/>
              <a:t>overestimate their customers’ interest and motivation</a:t>
            </a:r>
            <a:br>
              <a:rPr lang="en-GB" sz="2400"/>
            </a:br>
            <a:br>
              <a:rPr lang="en-GB" sz="2400"/>
            </a:br>
            <a:br>
              <a:rPr lang="en-GB" sz="2400"/>
            </a:br>
            <a:r>
              <a:rPr lang="en-GB" sz="2400" b="1">
                <a:solidFill>
                  <a:srgbClr val="F10166"/>
                </a:solidFill>
              </a:rPr>
              <a:t>THE BIG Re-think:</a:t>
            </a:r>
            <a:br>
              <a:rPr lang="en-GB" sz="2400"/>
            </a:br>
            <a:r>
              <a:rPr lang="en-GB" sz="2400"/>
              <a:t>without motivation, customers are unlikely to take action</a:t>
            </a:r>
            <a:br>
              <a:rPr lang="en-GB" sz="2400"/>
            </a:br>
            <a:br>
              <a:rPr lang="en-GB" sz="2400"/>
            </a:br>
            <a:r>
              <a:rPr lang="en-GB" sz="2400" b="1">
                <a:solidFill>
                  <a:srgbClr val="F10166"/>
                </a:solidFill>
              </a:rPr>
              <a:t>What can you do? </a:t>
            </a:r>
            <a:br>
              <a:rPr lang="en-GB" sz="2400"/>
            </a:br>
            <a:r>
              <a:rPr lang="en-GB" sz="2400"/>
              <a:t>Diagnose the behavioural barriers to better overcome them</a:t>
            </a:r>
          </a:p>
        </p:txBody>
      </p:sp>
      <p:sp>
        <p:nvSpPr>
          <p:cNvPr id="11" name="Slide Number Placeholder 10">
            <a:extLst>
              <a:ext uri="{FF2B5EF4-FFF2-40B4-BE49-F238E27FC236}">
                <a16:creationId xmlns:a16="http://schemas.microsoft.com/office/drawing/2014/main" id="{84173483-474D-F680-1765-B97F2C0BB722}"/>
              </a:ext>
            </a:extLst>
          </p:cNvPr>
          <p:cNvSpPr>
            <a:spLocks noGrp="1"/>
          </p:cNvSpPr>
          <p:nvPr>
            <p:ph type="sldNum" sz="quarter" idx="12"/>
          </p:nvPr>
        </p:nvSpPr>
        <p:spPr>
          <a:xfrm>
            <a:off x="8570840" y="6272416"/>
            <a:ext cx="2743200" cy="365125"/>
          </a:xfrm>
        </p:spPr>
        <p:txBody>
          <a:bodyPr/>
          <a:lstStyle/>
          <a:p>
            <a:pPr rtl="0"/>
            <a:fld id="{B5CEABB6-07DC-46E8-9B57-56EC44A396E5}" type="slidenum">
              <a:rPr lang="en-GB" noProof="0" smtClean="0"/>
              <a:t>8</a:t>
            </a:fld>
            <a:endParaRPr lang="en-GB" noProof="0"/>
          </a:p>
        </p:txBody>
      </p:sp>
      <p:sp>
        <p:nvSpPr>
          <p:cNvPr id="4" name="TextBox 3">
            <a:extLst>
              <a:ext uri="{FF2B5EF4-FFF2-40B4-BE49-F238E27FC236}">
                <a16:creationId xmlns:a16="http://schemas.microsoft.com/office/drawing/2014/main" id="{51736DD0-3B4D-A24E-2E57-CABDE0D2FDF5}"/>
              </a:ext>
            </a:extLst>
          </p:cNvPr>
          <p:cNvSpPr txBox="1"/>
          <p:nvPr/>
        </p:nvSpPr>
        <p:spPr>
          <a:xfrm flipH="1">
            <a:off x="1984400" y="-3644909"/>
            <a:ext cx="2050642" cy="13280559"/>
          </a:xfrm>
          <a:prstGeom prst="rect">
            <a:avLst/>
          </a:prstGeom>
          <a:noFill/>
        </p:spPr>
        <p:txBody>
          <a:bodyPr wrap="square" rtlCol="0">
            <a:spAutoFit/>
          </a:bodyPr>
          <a:lstStyle/>
          <a:p>
            <a:r>
              <a:rPr lang="en-GB" sz="85700" b="1"/>
              <a:t>2</a:t>
            </a:r>
          </a:p>
        </p:txBody>
      </p:sp>
    </p:spTree>
    <p:extLst>
      <p:ext uri="{BB962C8B-B14F-4D97-AF65-F5344CB8AC3E}">
        <p14:creationId xmlns:p14="http://schemas.microsoft.com/office/powerpoint/2010/main" val="553239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BAD5B6F4-0A90-447A-A1AE-D75C934B6B29}"/>
              </a:ext>
            </a:extLst>
          </p:cNvPr>
          <p:cNvSpPr>
            <a:spLocks noGrp="1"/>
          </p:cNvSpPr>
          <p:nvPr>
            <p:ph type="sldNum" sz="quarter" idx="12"/>
          </p:nvPr>
        </p:nvSpPr>
        <p:spPr>
          <a:xfrm>
            <a:off x="8610600" y="6356350"/>
            <a:ext cx="2743200" cy="365125"/>
          </a:xfrm>
        </p:spPr>
        <p:txBody>
          <a:bodyPr rtlCol="0"/>
          <a:lstStyle/>
          <a:p>
            <a:pPr rtl="0"/>
            <a:fld id="{B5CEABB6-07DC-46E8-9B57-56EC44A396E5}" type="slidenum">
              <a:rPr lang="en-GB" smtClean="0"/>
              <a:pPr rtl="0"/>
              <a:t>9</a:t>
            </a:fld>
            <a:endParaRPr lang="en-GB"/>
          </a:p>
        </p:txBody>
      </p:sp>
      <p:sp>
        <p:nvSpPr>
          <p:cNvPr id="3" name="Title 1">
            <a:extLst>
              <a:ext uri="{FF2B5EF4-FFF2-40B4-BE49-F238E27FC236}">
                <a16:creationId xmlns:a16="http://schemas.microsoft.com/office/drawing/2014/main" id="{7F3CA750-AA5B-5794-B5F9-29624606CED0}"/>
              </a:ext>
            </a:extLst>
          </p:cNvPr>
          <p:cNvSpPr>
            <a:spLocks noGrp="1"/>
          </p:cNvSpPr>
          <p:nvPr>
            <p:ph type="title"/>
          </p:nvPr>
        </p:nvSpPr>
        <p:spPr>
          <a:xfrm>
            <a:off x="1885155" y="262329"/>
            <a:ext cx="8958553" cy="1955412"/>
          </a:xfrm>
        </p:spPr>
        <p:txBody>
          <a:bodyPr rtlCol="0">
            <a:normAutofit/>
          </a:bodyPr>
          <a:lstStyle/>
          <a:p>
            <a:pPr rtl="0"/>
            <a:r>
              <a:rPr lang="en-GB" sz="2400" b="1">
                <a:solidFill>
                  <a:srgbClr val="F10166"/>
                </a:solidFill>
              </a:rPr>
              <a:t>THE BIG Re-think: </a:t>
            </a:r>
            <a:r>
              <a:rPr lang="en-GB" sz="2400"/>
              <a:t>without motivation, customers are very unlikely to take  action</a:t>
            </a:r>
          </a:p>
        </p:txBody>
      </p:sp>
      <p:sp>
        <p:nvSpPr>
          <p:cNvPr id="2" name="Rectangle: Rounded Corners 1">
            <a:extLst>
              <a:ext uri="{FF2B5EF4-FFF2-40B4-BE49-F238E27FC236}">
                <a16:creationId xmlns:a16="http://schemas.microsoft.com/office/drawing/2014/main" id="{53C20FF7-15AE-2F5E-8655-96AD4076BD32}"/>
              </a:ext>
            </a:extLst>
          </p:cNvPr>
          <p:cNvSpPr/>
          <p:nvPr/>
        </p:nvSpPr>
        <p:spPr>
          <a:xfrm>
            <a:off x="1601561" y="2296050"/>
            <a:ext cx="4512694" cy="9907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u="sng">
                <a:solidFill>
                  <a:sysClr val="windowText" lastClr="000000"/>
                </a:solidFill>
                <a:latin typeface="+mj-lt"/>
              </a:rPr>
              <a:t>C</a:t>
            </a:r>
            <a:r>
              <a:rPr lang="en-GB" sz="2400">
                <a:solidFill>
                  <a:sysClr val="windowText" lastClr="000000"/>
                </a:solidFill>
                <a:latin typeface="+mj-lt"/>
              </a:rPr>
              <a:t>APABILITY</a:t>
            </a:r>
            <a:r>
              <a:rPr lang="en-GB" b="1">
                <a:solidFill>
                  <a:sysClr val="windowText" lastClr="000000"/>
                </a:solidFill>
              </a:rPr>
              <a:t> </a:t>
            </a:r>
          </a:p>
          <a:p>
            <a:pPr algn="ctr"/>
            <a:endParaRPr lang="en-GB" sz="700" b="1">
              <a:solidFill>
                <a:sysClr val="windowText" lastClr="000000"/>
              </a:solidFill>
            </a:endParaRPr>
          </a:p>
          <a:p>
            <a:pPr algn="ctr"/>
            <a:r>
              <a:rPr lang="en-GB" sz="1400">
                <a:solidFill>
                  <a:sysClr val="windowText" lastClr="000000"/>
                </a:solidFill>
              </a:rPr>
              <a:t>Can this behaviour be accomplished in principle?</a:t>
            </a:r>
          </a:p>
        </p:txBody>
      </p:sp>
      <p:sp>
        <p:nvSpPr>
          <p:cNvPr id="4" name="Rectangle: Rounded Corners 3">
            <a:extLst>
              <a:ext uri="{FF2B5EF4-FFF2-40B4-BE49-F238E27FC236}">
                <a16:creationId xmlns:a16="http://schemas.microsoft.com/office/drawing/2014/main" id="{63810417-5FC4-1FDA-F8CF-F633D5675FCC}"/>
              </a:ext>
            </a:extLst>
          </p:cNvPr>
          <p:cNvSpPr/>
          <p:nvPr/>
        </p:nvSpPr>
        <p:spPr>
          <a:xfrm>
            <a:off x="1601561" y="3571220"/>
            <a:ext cx="4512694" cy="9907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u="sng">
                <a:solidFill>
                  <a:sysClr val="windowText" lastClr="000000"/>
                </a:solidFill>
                <a:latin typeface="+mj-lt"/>
              </a:rPr>
              <a:t>O</a:t>
            </a:r>
            <a:r>
              <a:rPr lang="en-GB" sz="2400">
                <a:solidFill>
                  <a:sysClr val="windowText" lastClr="000000"/>
                </a:solidFill>
                <a:latin typeface="+mj-lt"/>
              </a:rPr>
              <a:t>PPORTUNITY</a:t>
            </a:r>
            <a:r>
              <a:rPr lang="en-GB" b="1">
                <a:solidFill>
                  <a:sysClr val="windowText" lastClr="000000"/>
                </a:solidFill>
              </a:rPr>
              <a:t> </a:t>
            </a:r>
          </a:p>
          <a:p>
            <a:pPr algn="ctr"/>
            <a:endParaRPr lang="en-GB" sz="700" b="1">
              <a:solidFill>
                <a:sysClr val="windowText" lastClr="000000"/>
              </a:solidFill>
            </a:endParaRPr>
          </a:p>
          <a:p>
            <a:pPr algn="ctr"/>
            <a:r>
              <a:rPr lang="en-GB" sz="1400">
                <a:solidFill>
                  <a:sysClr val="windowText" lastClr="000000"/>
                </a:solidFill>
              </a:rPr>
              <a:t>Is there sufficient opportunity for the behaviour to occur?</a:t>
            </a:r>
          </a:p>
        </p:txBody>
      </p:sp>
      <p:sp>
        <p:nvSpPr>
          <p:cNvPr id="5" name="Rectangle: Rounded Corners 4">
            <a:extLst>
              <a:ext uri="{FF2B5EF4-FFF2-40B4-BE49-F238E27FC236}">
                <a16:creationId xmlns:a16="http://schemas.microsoft.com/office/drawing/2014/main" id="{2D4B4266-28AD-0D44-F967-1E442A4D6D86}"/>
              </a:ext>
            </a:extLst>
          </p:cNvPr>
          <p:cNvSpPr/>
          <p:nvPr/>
        </p:nvSpPr>
        <p:spPr>
          <a:xfrm>
            <a:off x="1583306" y="4846390"/>
            <a:ext cx="4512694" cy="9907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u="sng">
                <a:solidFill>
                  <a:sysClr val="windowText" lastClr="000000"/>
                </a:solidFill>
                <a:latin typeface="+mj-lt"/>
              </a:rPr>
              <a:t>M</a:t>
            </a:r>
            <a:r>
              <a:rPr lang="en-GB" sz="2400">
                <a:solidFill>
                  <a:sysClr val="windowText" lastClr="000000"/>
                </a:solidFill>
                <a:latin typeface="+mj-lt"/>
              </a:rPr>
              <a:t>OTIVATION</a:t>
            </a:r>
            <a:r>
              <a:rPr lang="en-GB" b="1">
                <a:solidFill>
                  <a:sysClr val="windowText" lastClr="000000"/>
                </a:solidFill>
              </a:rPr>
              <a:t> </a:t>
            </a:r>
          </a:p>
          <a:p>
            <a:pPr algn="ctr"/>
            <a:endParaRPr lang="en-GB" sz="700" b="1">
              <a:solidFill>
                <a:sysClr val="windowText" lastClr="000000"/>
              </a:solidFill>
            </a:endParaRPr>
          </a:p>
          <a:p>
            <a:pPr algn="ctr"/>
            <a:r>
              <a:rPr lang="en-GB" sz="1400">
                <a:solidFill>
                  <a:sysClr val="windowText" lastClr="000000"/>
                </a:solidFill>
              </a:rPr>
              <a:t>Is there sufficient motivation for the behaviour to occur?</a:t>
            </a:r>
          </a:p>
        </p:txBody>
      </p:sp>
      <p:pic>
        <p:nvPicPr>
          <p:cNvPr id="20" name="Graphic 19" descr="Chevron arrows outline">
            <a:extLst>
              <a:ext uri="{FF2B5EF4-FFF2-40B4-BE49-F238E27FC236}">
                <a16:creationId xmlns:a16="http://schemas.microsoft.com/office/drawing/2014/main" id="{461CA813-3507-1516-1977-F05802B082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39123" y="3623802"/>
            <a:ext cx="823588" cy="823588"/>
          </a:xfrm>
          <a:prstGeom prst="rect">
            <a:avLst/>
          </a:prstGeom>
        </p:spPr>
      </p:pic>
      <p:sp>
        <p:nvSpPr>
          <p:cNvPr id="21" name="Rectangle: Rounded Corners 20">
            <a:extLst>
              <a:ext uri="{FF2B5EF4-FFF2-40B4-BE49-F238E27FC236}">
                <a16:creationId xmlns:a16="http://schemas.microsoft.com/office/drawing/2014/main" id="{23A2202A-899D-5071-A9E2-373EED8D1FFD}"/>
              </a:ext>
            </a:extLst>
          </p:cNvPr>
          <p:cNvSpPr/>
          <p:nvPr/>
        </p:nvSpPr>
        <p:spPr>
          <a:xfrm>
            <a:off x="7797080" y="3455933"/>
            <a:ext cx="2064543" cy="1159326"/>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2400">
                <a:solidFill>
                  <a:schemeClr val="bg1"/>
                </a:solidFill>
                <a:latin typeface="+mj-lt"/>
              </a:rPr>
              <a:t>TARGET </a:t>
            </a:r>
            <a:r>
              <a:rPr lang="en-GB" sz="2400" b="1" u="sng">
                <a:solidFill>
                  <a:schemeClr val="bg1"/>
                </a:solidFill>
                <a:latin typeface="+mj-lt"/>
              </a:rPr>
              <a:t>B</a:t>
            </a:r>
            <a:r>
              <a:rPr lang="en-GB" sz="2400">
                <a:solidFill>
                  <a:schemeClr val="bg1"/>
                </a:solidFill>
                <a:latin typeface="+mj-lt"/>
              </a:rPr>
              <a:t>EHAVIOUR</a:t>
            </a:r>
            <a:endParaRPr lang="en-GB" sz="1400">
              <a:solidFill>
                <a:schemeClr val="bg1"/>
              </a:solidFill>
            </a:endParaRPr>
          </a:p>
        </p:txBody>
      </p:sp>
      <p:sp>
        <p:nvSpPr>
          <p:cNvPr id="10" name="TextBox 9">
            <a:extLst>
              <a:ext uri="{FF2B5EF4-FFF2-40B4-BE49-F238E27FC236}">
                <a16:creationId xmlns:a16="http://schemas.microsoft.com/office/drawing/2014/main" id="{EA8FACEF-9FF9-53DC-B0C5-8F7BECEE7D85}"/>
              </a:ext>
            </a:extLst>
          </p:cNvPr>
          <p:cNvSpPr txBox="1"/>
          <p:nvPr/>
        </p:nvSpPr>
        <p:spPr>
          <a:xfrm>
            <a:off x="1601561" y="1782836"/>
            <a:ext cx="6097248" cy="369332"/>
          </a:xfrm>
          <a:prstGeom prst="rect">
            <a:avLst/>
          </a:prstGeom>
          <a:noFill/>
        </p:spPr>
        <p:txBody>
          <a:bodyPr wrap="square">
            <a:spAutoFit/>
          </a:bodyPr>
          <a:lstStyle/>
          <a:p>
            <a:r>
              <a:rPr lang="en-GB" sz="1800"/>
              <a:t>THE </a:t>
            </a:r>
            <a:r>
              <a:rPr lang="en-GB" sz="1800" b="1"/>
              <a:t>COM-B</a:t>
            </a:r>
            <a:r>
              <a:rPr lang="en-GB" sz="1800"/>
              <a:t> model of behaviour change (Michie et al. 2011) </a:t>
            </a:r>
            <a:endParaRPr lang="en-GB"/>
          </a:p>
        </p:txBody>
      </p:sp>
    </p:spTree>
    <p:extLst>
      <p:ext uri="{BB962C8B-B14F-4D97-AF65-F5344CB8AC3E}">
        <p14:creationId xmlns:p14="http://schemas.microsoft.com/office/powerpoint/2010/main" val="1225916361"/>
      </p:ext>
    </p:extLst>
  </p:cSld>
  <p:clrMapOvr>
    <a:masterClrMapping/>
  </p:clrMapOvr>
</p:sld>
</file>

<file path=ppt/theme/theme1.xml><?xml version="1.0" encoding="utf-8"?>
<a:theme xmlns:a="http://schemas.openxmlformats.org/drawingml/2006/main" name="Monolin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3419047_TF22318419_Win32" id="{DA6E7C03-7C07-46B9-8D9D-F061C4AB5C28}" vid="{0874F78C-8308-4EE6-8F19-85387B8691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BF64701-6F05-452B-BA68-476FED11850C}">
  <we:reference id="wa200001409" version="2.0.0.0" store="en-GB" storeType="OMEX"/>
  <we:alternateReferences>
    <we:reference id="wa200001409" version="2.0.0.0" store="wa200001409"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7a35e16-3052-4bcb-a015-8a2cf3422867" xsi:nil="true"/>
    <lcf76f155ced4ddcb4097134ff3c332f xmlns="e622c58e-233b-4c56-898f-319ca34f5a7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DE938224073A04C9C13BD5958E79A01" ma:contentTypeVersion="15" ma:contentTypeDescription="Create a new document." ma:contentTypeScope="" ma:versionID="aa4f9b21899a07ab0228d9080ae5a659">
  <xsd:schema xmlns:xsd="http://www.w3.org/2001/XMLSchema" xmlns:xs="http://www.w3.org/2001/XMLSchema" xmlns:p="http://schemas.microsoft.com/office/2006/metadata/properties" xmlns:ns2="e622c58e-233b-4c56-898f-319ca34f5a79" xmlns:ns3="47a35e16-3052-4bcb-a015-8a2cf3422867" targetNamespace="http://schemas.microsoft.com/office/2006/metadata/properties" ma:root="true" ma:fieldsID="caffaa49d14687121c2c88cfad2482c5" ns2:_="" ns3:_="">
    <xsd:import namespace="e622c58e-233b-4c56-898f-319ca34f5a79"/>
    <xsd:import namespace="47a35e16-3052-4bcb-a015-8a2cf342286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c58e-233b-4c56-898f-319ca34f5a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6ca1982-18e8-4f25-b3a6-c34907d3b67b"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a35e16-3052-4bcb-a015-8a2cf342286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c850d78-6da5-4793-9d0a-b8693345cbb7}" ma:internalName="TaxCatchAll" ma:showField="CatchAllData" ma:web="47a35e16-3052-4bcb-a015-8a2cf3422867">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BA3906-9696-4247-AC0D-DD5C26B2A70A}">
  <ds:schemaRefs>
    <ds:schemaRef ds:uri="47a35e16-3052-4bcb-a015-8a2cf3422867"/>
    <ds:schemaRef ds:uri="e622c58e-233b-4c56-898f-319ca34f5a7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D446390-8521-40A2-A462-EA068123BED9}">
  <ds:schemaRefs>
    <ds:schemaRef ds:uri="http://schemas.microsoft.com/sharepoint/v3/contenttype/forms"/>
  </ds:schemaRefs>
</ds:datastoreItem>
</file>

<file path=customXml/itemProps3.xml><?xml version="1.0" encoding="utf-8"?>
<ds:datastoreItem xmlns:ds="http://schemas.openxmlformats.org/officeDocument/2006/customXml" ds:itemID="{7CB8FA25-AC5D-4358-B95B-50D448084D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22c58e-233b-4c56-898f-319ca34f5a79"/>
    <ds:schemaRef ds:uri="47a35e16-3052-4bcb-a015-8a2cf34228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Minimalist sales pitch</Template>
  <TotalTime>1980</TotalTime>
  <Words>4270</Words>
  <Application>Microsoft Office PowerPoint</Application>
  <PresentationFormat>Widescreen</PresentationFormat>
  <Paragraphs>415</Paragraphs>
  <Slides>25</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Aileron Bold Italics</vt:lpstr>
      <vt:lpstr>Arial</vt:lpstr>
      <vt:lpstr>Calibri</vt:lpstr>
      <vt:lpstr>Lyon Text</vt:lpstr>
      <vt:lpstr>SwissReSans</vt:lpstr>
      <vt:lpstr>Tenorite</vt:lpstr>
      <vt:lpstr>Times New Roman</vt:lpstr>
      <vt:lpstr>Wingdings</vt:lpstr>
      <vt:lpstr>Monoline</vt:lpstr>
      <vt:lpstr>PowerPoint Presentation</vt:lpstr>
      <vt:lpstr>PowerPoint Presentation</vt:lpstr>
      <vt:lpstr>ThE pitfall: we tend to oversimplify people  The big Re-think:  Human behaviour is  highly complex (and context specific)  What can you do?  Ensure your idea is not just logical but also “psycho-Logical”</vt:lpstr>
      <vt:lpstr>The big Re-think: Human behaviour is  highly complex (and context specific)</vt:lpstr>
      <vt:lpstr>Often, MONEY IS not the answer…  Case study: Seeking to speed up return of Doctor medical forms</vt:lpstr>
      <vt:lpstr>Results: a small but significant improvement Case study: Seeking to speed up return of medical forms at underwriting stage </vt:lpstr>
      <vt:lpstr>What can you do?  Ensure your idea is not just logical but also “psycho-Logical”</vt:lpstr>
      <vt:lpstr>The pitfall:  Businesses overestimate their customers’ interest and motivation   THE BIG Re-think: without motivation, customers are unlikely to take action  What can you do?  Diagnose the behavioural barriers to better overcome them</vt:lpstr>
      <vt:lpstr>THE BIG Re-think: without motivation, customers are very unlikely to take  action</vt:lpstr>
      <vt:lpstr>What can you do? Diagnose the behavioural barriers to better overcome them</vt:lpstr>
      <vt:lpstr>Reason for optimism: Dialling up motivation can sometimes be as little as a word, a question or a sentence</vt:lpstr>
      <vt:lpstr>OVER TO YOU!</vt:lpstr>
      <vt:lpstr>PowerPoint Presentation</vt:lpstr>
      <vt:lpstr>PowerPoint Presentation</vt:lpstr>
      <vt:lpstr>OVER TO YOU!</vt:lpstr>
      <vt:lpstr>PowerPoint Presentation</vt:lpstr>
      <vt:lpstr>PowerPoint Presentation</vt:lpstr>
      <vt:lpstr>The pitfall:  Businesses assume everything can be digitalised   The big Re-think:  familiarity and uncertainty will affect digital uptake  What can you do?  The Stakes Spectrum helps you decide if/when (and how) digitalisation could work </vt:lpstr>
      <vt:lpstr>PowerPoint Presentation</vt:lpstr>
      <vt:lpstr>Re-think: without motivation, customers are unlikely to take action</vt:lpstr>
      <vt:lpstr>The pitfall:  Businesses assume they know what customers want (and so do they!)  The Big Rethink:  There’s some things customers can tell you about – and some things they can’t  What you can do: listen to customers and observe their behaviour   </vt:lpstr>
      <vt:lpstr>The big Re-think:  There are some things customers can tell you about – and some things they can’t</vt:lpstr>
      <vt:lpstr>WHat have we covered today</vt:lpstr>
      <vt:lpstr>THE FINAL WORD: Human behaviour is complex, and context-specific, so test everything</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Pitch deck</dc:title>
  <dc:creator>Will and Natalie Trump</dc:creator>
  <cp:lastModifiedBy>W van der Plank</cp:lastModifiedBy>
  <cp:revision>4</cp:revision>
  <cp:lastPrinted>2024-01-25T18:31:45Z</cp:lastPrinted>
  <dcterms:created xsi:type="dcterms:W3CDTF">2023-08-14T11:08:34Z</dcterms:created>
  <dcterms:modified xsi:type="dcterms:W3CDTF">2025-11-06T15:30:36Z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0x0101007DE938224073A04C9C13BD5958E79A01</vt:lpwstr>
  </property>
  <property fmtid="{D5CDD505-2E9C-101B-9397-08002B2CF9AE}" pid="3" name="MediaServiceImageTags">
    <vt:lpwstr/>
  </property>
</Properties>
</file>